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3"/>
    <p:sldMasterId id="2147483671" r:id="rId24"/>
  </p:sldMasterIdLst>
  <p:notesMasterIdLst>
    <p:notesMasterId r:id="rId53"/>
  </p:notesMasterIdLst>
  <p:sldIdLst>
    <p:sldId id="256" r:id="rId25"/>
    <p:sldId id="257" r:id="rId26"/>
    <p:sldId id="273" r:id="rId27"/>
    <p:sldId id="260" r:id="rId28"/>
    <p:sldId id="533" r:id="rId29"/>
    <p:sldId id="534" r:id="rId30"/>
    <p:sldId id="275" r:id="rId31"/>
    <p:sldId id="536" r:id="rId32"/>
    <p:sldId id="537" r:id="rId33"/>
    <p:sldId id="538" r:id="rId34"/>
    <p:sldId id="267" r:id="rId35"/>
    <p:sldId id="357" r:id="rId36"/>
    <p:sldId id="356" r:id="rId37"/>
    <p:sldId id="438" r:id="rId38"/>
    <p:sldId id="437" r:id="rId39"/>
    <p:sldId id="358" r:id="rId40"/>
    <p:sldId id="274" r:id="rId41"/>
    <p:sldId id="366" r:id="rId42"/>
    <p:sldId id="740" r:id="rId43"/>
    <p:sldId id="440" r:id="rId44"/>
    <p:sldId id="442" r:id="rId45"/>
    <p:sldId id="441" r:id="rId46"/>
    <p:sldId id="367" r:id="rId47"/>
    <p:sldId id="742" r:id="rId48"/>
    <p:sldId id="743" r:id="rId49"/>
    <p:sldId id="745" r:id="rId50"/>
    <p:sldId id="741" r:id="rId51"/>
    <p:sldId id="261" r:id="rId52"/>
  </p:sldIdLst>
  <p:sldSz cx="18288000" cy="10287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43" d="100"/>
          <a:sy n="43" d="100"/>
        </p:scale>
        <p:origin x="2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customXml" Target="../customXml/item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slide" Target="slides/slide26.xml"/><Relationship Id="rId55" Type="http://schemas.openxmlformats.org/officeDocument/2006/relationships/viewProps" Target="viewProps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" Target="slides/slide5.xml"/><Relationship Id="rId11" Type="http://schemas.openxmlformats.org/officeDocument/2006/relationships/customXml" Target="../customXml/item11.xml"/><Relationship Id="rId24" Type="http://schemas.openxmlformats.org/officeDocument/2006/relationships/slideMaster" Target="slideMasters/slideMaster2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19" Type="http://schemas.openxmlformats.org/officeDocument/2006/relationships/customXml" Target="../customXml/item19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theme" Target="theme/theme1.xml"/><Relationship Id="rId8" Type="http://schemas.openxmlformats.org/officeDocument/2006/relationships/customXml" Target="../customXml/item8.xml"/><Relationship Id="rId51" Type="http://schemas.openxmlformats.org/officeDocument/2006/relationships/slide" Target="slides/slide27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20" Type="http://schemas.openxmlformats.org/officeDocument/2006/relationships/customXml" Target="../customXml/item20.xml"/><Relationship Id="rId41" Type="http://schemas.openxmlformats.org/officeDocument/2006/relationships/slide" Target="slides/slide1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customXml" Target="../customXml/item15.xml"/><Relationship Id="rId23" Type="http://schemas.openxmlformats.org/officeDocument/2006/relationships/slideMaster" Target="slideMasters/slideMaster1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tableStyles" Target="tableStyles.xml"/><Relationship Id="rId10" Type="http://schemas.openxmlformats.org/officeDocument/2006/relationships/customXml" Target="../customXml/item10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B441B64F-B1A0-4F88-B602-91DF83E28762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EBA912E7-2ADD-4736-A061-7D11F0695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856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5CFCF8F8-F120-46F2-B40B-82D096624F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8713119" indent="-382465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6546" indent="-23330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3164" indent="-23330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9782" indent="-23330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6401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33019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9637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6256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33237" fontAlgn="base">
              <a:spcBef>
                <a:spcPct val="0"/>
              </a:spcBef>
              <a:spcAft>
                <a:spcPct val="0"/>
              </a:spcAft>
              <a:defRPr/>
            </a:pPr>
            <a:fld id="{EF99B90E-2E2D-4349-9C89-36D6F4118AB2}" type="slidenum">
              <a:rPr lang="en-US" altLang="en-US" b="1">
                <a:solidFill>
                  <a:srgbClr val="000000"/>
                </a:solidFill>
                <a:ea typeface="MS PGothic" panose="020B0600070205080204" pitchFamily="34" charset="-128"/>
              </a:rPr>
              <a:pPr defTabSz="933237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altLang="en-US" b="1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68EDB655-4969-4DF9-A81A-A25F372398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B947E572-7717-4877-9095-9613F153EF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43FB4605-F66F-48A0-BACE-B2D26B5305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8713119" indent="-382465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6546" indent="-23330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3164" indent="-23330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9782" indent="-23330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6401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33019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9637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6256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33237" fontAlgn="base">
              <a:spcBef>
                <a:spcPct val="0"/>
              </a:spcBef>
              <a:spcAft>
                <a:spcPct val="0"/>
              </a:spcAft>
              <a:defRPr/>
            </a:pPr>
            <a:fld id="{3C96B707-2B88-44A7-92EC-459BCF35B21C}" type="slidenum">
              <a:rPr lang="en-US" altLang="en-US" b="1">
                <a:solidFill>
                  <a:srgbClr val="000000"/>
                </a:solidFill>
                <a:ea typeface="MS PGothic" panose="020B0600070205080204" pitchFamily="34" charset="-128"/>
              </a:rPr>
              <a:pPr defTabSz="933237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altLang="en-US" b="1">
              <a:solidFill>
                <a:srgbClr val="000000"/>
              </a:solidFill>
              <a:ea typeface="MS PGothic" panose="020B0600070205080204" pitchFamily="34" charset="-128"/>
            </a:endParaRPr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99664F1A-C310-4392-848F-6227EB0F91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3">
            <a:extLst>
              <a:ext uri="{FF2B5EF4-FFF2-40B4-BE49-F238E27FC236}">
                <a16:creationId xmlns:a16="http://schemas.microsoft.com/office/drawing/2014/main" id="{BEDEA703-A8BA-4221-8F49-72E9BF440D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13 points without biopsy findings – already probable AIH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912E7-2ADD-4736-A061-7D11F06958C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246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DOESN’T INCLUDE MEDICATION HISTORY!!!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A912E7-2ADD-4736-A061-7D11F06958C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28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>
            <a:extLst>
              <a:ext uri="{FF2B5EF4-FFF2-40B4-BE49-F238E27FC236}">
                <a16:creationId xmlns:a16="http://schemas.microsoft.com/office/drawing/2014/main" id="{482E19A9-0F22-41DE-A94B-1D1B28244C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23" name="Notes Placeholder 2">
            <a:extLst>
              <a:ext uri="{FF2B5EF4-FFF2-40B4-BE49-F238E27FC236}">
                <a16:creationId xmlns:a16="http://schemas.microsoft.com/office/drawing/2014/main" id="{A8430A25-9FE4-4593-9F25-2D7933082F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84324" name="Slide Number Placeholder 3">
            <a:extLst>
              <a:ext uri="{FF2B5EF4-FFF2-40B4-BE49-F238E27FC236}">
                <a16:creationId xmlns:a16="http://schemas.microsoft.com/office/drawing/2014/main" id="{4732BB7E-B523-4672-9F1A-892115CBA6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8255" indent="-29163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66546" indent="-23330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33164" indent="-23330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9782" indent="-233309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66401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33019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99637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66256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B5BB75-68E2-4C65-B360-3589DB66B3BF}" type="slidenum">
              <a:rPr lang="en-US" altLang="en-US" smtClean="0">
                <a:solidFill>
                  <a:schemeClr val="bg1"/>
                </a:solidFill>
              </a:rPr>
              <a:pPr>
                <a:spcBef>
                  <a:spcPct val="0"/>
                </a:spcBef>
              </a:pPr>
              <a:t>18</a:t>
            </a:fld>
            <a:endParaRPr lang="en-US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14.xml"/><Relationship Id="rId7" Type="http://schemas.openxmlformats.org/officeDocument/2006/relationships/image" Target="../media/image4.png"/><Relationship Id="rId2" Type="http://schemas.openxmlformats.org/officeDocument/2006/relationships/customXml" Target="../../customXml/item13.xml"/><Relationship Id="rId1" Type="http://schemas.openxmlformats.org/officeDocument/2006/relationships/customXml" Target="../../customXml/item6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12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5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10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4.xml"/><Relationship Id="rId1" Type="http://schemas.openxmlformats.org/officeDocument/2006/relationships/customXml" Target="../../customXml/item2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17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11.xml"/><Relationship Id="rId1" Type="http://schemas.openxmlformats.org/officeDocument/2006/relationships/customXml" Target="../../customXml/item1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9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8" y="678647"/>
            <a:ext cx="8343712" cy="21359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76" y="9109915"/>
            <a:ext cx="1225590" cy="96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86" y="7124700"/>
            <a:ext cx="1006194" cy="16287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90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2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61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522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83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044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8055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566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3278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088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D29DE-2506-496D-970F-7EDF95ABD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522256">
              <a:defRPr b="1">
                <a:ea typeface="+mn-ea"/>
              </a:defRPr>
            </a:lvl1pPr>
          </a:lstStyle>
          <a:p>
            <a:pPr>
              <a:defRPr/>
            </a:pPr>
            <a:fld id="{5BF540FD-063C-41D6-BB7C-C66974EA0D75}" type="datetime1">
              <a:rPr lang="en-US" altLang="en-US"/>
              <a:pPr>
                <a:defRPr/>
              </a:pPr>
              <a:t>5/27/2024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3FC82-F01B-4839-B4A7-319333E6A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522256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F69E26-CAED-4615-B0C3-056D197A6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520826">
              <a:defRPr b="1"/>
            </a:lvl1pPr>
          </a:lstStyle>
          <a:p>
            <a:pPr>
              <a:defRPr/>
            </a:pPr>
            <a:fld id="{1D840F0F-5037-4438-AC69-906731C3A0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176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9FA76-B86D-42B0-BEC4-BAFB6C7A2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522256">
              <a:defRPr b="1">
                <a:ea typeface="+mn-ea"/>
              </a:defRPr>
            </a:lvl1pPr>
          </a:lstStyle>
          <a:p>
            <a:pPr>
              <a:defRPr/>
            </a:pPr>
            <a:fld id="{FE70ABDC-A808-4E26-AF63-0EE62BA739D3}" type="datetime1">
              <a:rPr lang="en-US" altLang="en-US"/>
              <a:pPr>
                <a:defRPr/>
              </a:pPr>
              <a:t>5/27/2024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7EF95-7388-4073-9329-DE3F5CF95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522256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443E9-980F-4D6E-A97C-BFBE22B4D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520826">
              <a:defRPr b="1"/>
            </a:lvl1pPr>
          </a:lstStyle>
          <a:p>
            <a:pPr>
              <a:defRPr/>
            </a:pPr>
            <a:fld id="{C11F592B-7C31-4AC1-82C2-C75A4A95AF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92437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568"/>
            <a:ext cx="15544800" cy="2043112"/>
          </a:xfrm>
        </p:spPr>
        <p:txBody>
          <a:bodyPr anchor="t"/>
          <a:lstStyle>
            <a:lvl1pPr algn="l">
              <a:defRPr sz="6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1pPr>
            <a:lvl2pPr marL="761128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52225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228337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304446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80558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5667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532781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608893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9446FC-5A8D-4439-8791-02EAEA71C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522256">
              <a:defRPr b="1">
                <a:ea typeface="+mn-ea"/>
              </a:defRPr>
            </a:lvl1pPr>
          </a:lstStyle>
          <a:p>
            <a:pPr>
              <a:defRPr/>
            </a:pPr>
            <a:fld id="{BE1103F3-B4A2-4ED4-9B7D-AF727EB5FB7F}" type="datetime1">
              <a:rPr lang="en-US" altLang="en-US"/>
              <a:pPr>
                <a:defRPr/>
              </a:pPr>
              <a:t>5/27/2024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B5723-5F3C-4838-8FBD-7457E930E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522256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74B32B-EB15-492C-8A1F-2F646E21A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520826">
              <a:defRPr b="1"/>
            </a:lvl1pPr>
          </a:lstStyle>
          <a:p>
            <a:pPr>
              <a:defRPr/>
            </a:pPr>
            <a:fld id="{3DB53024-4BD9-4F49-A436-01DF5630AC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8454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10"/>
            <a:ext cx="8077200" cy="6788944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2" y="2400310"/>
            <a:ext cx="8077200" cy="6788944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936F8D3-C935-456B-845C-788E153E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522256">
              <a:defRPr b="1">
                <a:ea typeface="+mn-ea"/>
              </a:defRPr>
            </a:lvl1pPr>
          </a:lstStyle>
          <a:p>
            <a:pPr>
              <a:defRPr/>
            </a:pPr>
            <a:fld id="{A5166341-A84D-419A-A261-600B98EC6694}" type="datetime1">
              <a:rPr lang="en-US" altLang="en-US"/>
              <a:pPr>
                <a:defRPr/>
              </a:pPr>
              <a:t>5/27/2024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09A9153-8B87-4D9C-923D-C2F90EA3F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522256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9E1C476-ADBF-4EF3-AA23-FA84E5954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520826">
              <a:defRPr b="1"/>
            </a:lvl1pPr>
          </a:lstStyle>
          <a:p>
            <a:pPr>
              <a:defRPr/>
            </a:pPr>
            <a:fld id="{130E179F-4C5F-4F1B-BAAC-9D9589A660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77710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000" b="1"/>
            </a:lvl1pPr>
            <a:lvl2pPr marL="761128" indent="0">
              <a:buNone/>
              <a:defRPr sz="3400" b="1"/>
            </a:lvl2pPr>
            <a:lvl3pPr marL="1522256" indent="0">
              <a:buNone/>
              <a:defRPr sz="3000" b="1"/>
            </a:lvl3pPr>
            <a:lvl4pPr marL="2283376" indent="0">
              <a:buNone/>
              <a:defRPr sz="2600" b="1"/>
            </a:lvl4pPr>
            <a:lvl5pPr marL="3044460" indent="0">
              <a:buNone/>
              <a:defRPr sz="2600" b="1"/>
            </a:lvl5pPr>
            <a:lvl6pPr marL="3805586" indent="0">
              <a:buNone/>
              <a:defRPr sz="2600" b="1"/>
            </a:lvl6pPr>
            <a:lvl7pPr marL="4566706" indent="0">
              <a:buNone/>
              <a:defRPr sz="2600" b="1"/>
            </a:lvl7pPr>
            <a:lvl8pPr marL="5327810" indent="0">
              <a:buNone/>
              <a:defRPr sz="2600" b="1"/>
            </a:lvl8pPr>
            <a:lvl9pPr marL="6088930" indent="0">
              <a:buNone/>
              <a:defRPr sz="2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249" y="2302670"/>
            <a:ext cx="8083550" cy="959644"/>
          </a:xfrm>
        </p:spPr>
        <p:txBody>
          <a:bodyPr anchor="b"/>
          <a:lstStyle>
            <a:lvl1pPr marL="0" indent="0">
              <a:buNone/>
              <a:defRPr sz="4000" b="1"/>
            </a:lvl1pPr>
            <a:lvl2pPr marL="761128" indent="0">
              <a:buNone/>
              <a:defRPr sz="3400" b="1"/>
            </a:lvl2pPr>
            <a:lvl3pPr marL="1522256" indent="0">
              <a:buNone/>
              <a:defRPr sz="3000" b="1"/>
            </a:lvl3pPr>
            <a:lvl4pPr marL="2283376" indent="0">
              <a:buNone/>
              <a:defRPr sz="2600" b="1"/>
            </a:lvl4pPr>
            <a:lvl5pPr marL="3044460" indent="0">
              <a:buNone/>
              <a:defRPr sz="2600" b="1"/>
            </a:lvl5pPr>
            <a:lvl6pPr marL="3805586" indent="0">
              <a:buNone/>
              <a:defRPr sz="2600" b="1"/>
            </a:lvl6pPr>
            <a:lvl7pPr marL="4566706" indent="0">
              <a:buNone/>
              <a:defRPr sz="2600" b="1"/>
            </a:lvl7pPr>
            <a:lvl8pPr marL="5327810" indent="0">
              <a:buNone/>
              <a:defRPr sz="2600" b="1"/>
            </a:lvl8pPr>
            <a:lvl9pPr marL="6088930" indent="0">
              <a:buNone/>
              <a:defRPr sz="2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249" y="3262312"/>
            <a:ext cx="8083550" cy="5926932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30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F6DD61D-1CB7-4B5B-9EFF-2BB2A94A1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522256">
              <a:defRPr b="1">
                <a:ea typeface="+mn-ea"/>
              </a:defRPr>
            </a:lvl1pPr>
          </a:lstStyle>
          <a:p>
            <a:pPr>
              <a:defRPr/>
            </a:pPr>
            <a:fld id="{0508E584-903A-4490-9B3C-2C122036A5C3}" type="datetime1">
              <a:rPr lang="en-US" altLang="en-US"/>
              <a:pPr>
                <a:defRPr/>
              </a:pPr>
              <a:t>5/27/2024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8D982FB1-5FC1-4DA7-959E-4BC1E2383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522256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DC098BA-8E07-4685-BC08-71E111BFE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520826">
              <a:defRPr b="1"/>
            </a:lvl1pPr>
          </a:lstStyle>
          <a:p>
            <a:pPr>
              <a:defRPr/>
            </a:pPr>
            <a:fld id="{1FEE138E-1A27-4DB1-9FE7-F299364141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7155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04489E3-D0CA-4F23-B201-6357537D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522256">
              <a:defRPr b="1">
                <a:ea typeface="+mn-ea"/>
              </a:defRPr>
            </a:lvl1pPr>
          </a:lstStyle>
          <a:p>
            <a:pPr>
              <a:defRPr/>
            </a:pPr>
            <a:fld id="{E89256F5-4D78-4FAC-89BB-8665E4205031}" type="datetime1">
              <a:rPr lang="en-US" altLang="en-US"/>
              <a:pPr>
                <a:defRPr/>
              </a:pPr>
              <a:t>5/27/2024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1FC7E0D-FBD4-4059-83D4-B5DF9DC65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522256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33FB8F-C11F-47E7-9BAE-1341855D3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520826">
              <a:defRPr b="1"/>
            </a:lvl1pPr>
          </a:lstStyle>
          <a:p>
            <a:pPr>
              <a:defRPr/>
            </a:pPr>
            <a:fld id="{4C62FB04-A3D9-4CCA-8E45-8D63C19C0F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186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816B770-EB21-4D97-9CF3-82521CBEC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522256">
              <a:defRPr b="1">
                <a:ea typeface="+mn-ea"/>
              </a:defRPr>
            </a:lvl1pPr>
          </a:lstStyle>
          <a:p>
            <a:pPr>
              <a:defRPr/>
            </a:pPr>
            <a:fld id="{8519B7E2-839C-48E9-A79C-29F2D08B5155}" type="datetime1">
              <a:rPr lang="en-US" altLang="en-US"/>
              <a:pPr>
                <a:defRPr/>
              </a:pPr>
              <a:t>5/27/2024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AC7173A-BB06-4129-97A8-E5872FDAB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522256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9C58679-7A49-4BCA-9218-D16E43338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520826">
              <a:defRPr b="1"/>
            </a:lvl1pPr>
          </a:lstStyle>
          <a:p>
            <a:pPr>
              <a:defRPr/>
            </a:pPr>
            <a:fld id="{727CD9D6-4319-4814-9FF6-1F6617A5FCC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7144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11" y="409574"/>
            <a:ext cx="6016626" cy="1743076"/>
          </a:xfrm>
        </p:spPr>
        <p:txBody>
          <a:bodyPr anchor="b"/>
          <a:lstStyle>
            <a:lvl1pPr algn="l">
              <a:defRPr sz="3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817"/>
            <a:ext cx="10223500" cy="8779670"/>
          </a:xfrm>
        </p:spPr>
        <p:txBody>
          <a:bodyPr/>
          <a:lstStyle>
            <a:lvl1pPr>
              <a:defRPr sz="5400"/>
            </a:lvl1pPr>
            <a:lvl2pPr>
              <a:defRPr sz="4600"/>
            </a:lvl2pPr>
            <a:lvl3pPr>
              <a:defRPr sz="4000"/>
            </a:lvl3pPr>
            <a:lvl4pPr>
              <a:defRPr sz="3400"/>
            </a:lvl4pPr>
            <a:lvl5pPr>
              <a:defRPr sz="3400"/>
            </a:lvl5pPr>
            <a:lvl6pPr>
              <a:defRPr sz="3400"/>
            </a:lvl6pPr>
            <a:lvl7pPr>
              <a:defRPr sz="3400"/>
            </a:lvl7pPr>
            <a:lvl8pPr>
              <a:defRPr sz="3400"/>
            </a:lvl8pPr>
            <a:lvl9pPr>
              <a:defRPr sz="3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11" y="2152669"/>
            <a:ext cx="6016626" cy="7036594"/>
          </a:xfrm>
        </p:spPr>
        <p:txBody>
          <a:bodyPr/>
          <a:lstStyle>
            <a:lvl1pPr marL="0" indent="0">
              <a:buNone/>
              <a:defRPr sz="2400"/>
            </a:lvl1pPr>
            <a:lvl2pPr marL="761128" indent="0">
              <a:buNone/>
              <a:defRPr sz="2000"/>
            </a:lvl2pPr>
            <a:lvl3pPr marL="1522256" indent="0">
              <a:buNone/>
              <a:defRPr sz="1600"/>
            </a:lvl3pPr>
            <a:lvl4pPr marL="2283376" indent="0">
              <a:buNone/>
              <a:defRPr sz="1400"/>
            </a:lvl4pPr>
            <a:lvl5pPr marL="3044460" indent="0">
              <a:buNone/>
              <a:defRPr sz="1400"/>
            </a:lvl5pPr>
            <a:lvl6pPr marL="3805586" indent="0">
              <a:buNone/>
              <a:defRPr sz="1400"/>
            </a:lvl6pPr>
            <a:lvl7pPr marL="4566706" indent="0">
              <a:buNone/>
              <a:defRPr sz="1400"/>
            </a:lvl7pPr>
            <a:lvl8pPr marL="5327810" indent="0">
              <a:buNone/>
              <a:defRPr sz="1400"/>
            </a:lvl8pPr>
            <a:lvl9pPr marL="608893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38103DA-31F3-4B2F-BB75-A010B709E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522256">
              <a:defRPr b="1">
                <a:ea typeface="+mn-ea"/>
              </a:defRPr>
            </a:lvl1pPr>
          </a:lstStyle>
          <a:p>
            <a:pPr>
              <a:defRPr/>
            </a:pPr>
            <a:fld id="{E8AA693D-A381-4D1E-890F-C10DAC4A36F8}" type="datetime1">
              <a:rPr lang="en-US" altLang="en-US"/>
              <a:pPr>
                <a:defRPr/>
              </a:pPr>
              <a:t>5/27/2024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9F9291-8313-48F0-B162-E55CE1E56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522256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16BD98-0D56-432C-BC49-6357F099C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520826">
              <a:defRPr b="1"/>
            </a:lvl1pPr>
          </a:lstStyle>
          <a:p>
            <a:pPr>
              <a:defRPr/>
            </a:pPr>
            <a:fld id="{34B236DD-4E12-4194-A9B8-DF28ACC00E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29228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2"/>
            <a:ext cx="10972800" cy="850108"/>
          </a:xfrm>
        </p:spPr>
        <p:txBody>
          <a:bodyPr anchor="b"/>
          <a:lstStyle>
            <a:lvl1pPr algn="l">
              <a:defRPr sz="3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 rtlCol="0">
            <a:normAutofit/>
          </a:bodyPr>
          <a:lstStyle>
            <a:lvl1pPr marL="0" indent="0">
              <a:buNone/>
              <a:defRPr sz="5400"/>
            </a:lvl1pPr>
            <a:lvl2pPr marL="761128" indent="0">
              <a:buNone/>
              <a:defRPr sz="4600"/>
            </a:lvl2pPr>
            <a:lvl3pPr marL="1522256" indent="0">
              <a:buNone/>
              <a:defRPr sz="4000"/>
            </a:lvl3pPr>
            <a:lvl4pPr marL="2283376" indent="0">
              <a:buNone/>
              <a:defRPr sz="3400"/>
            </a:lvl4pPr>
            <a:lvl5pPr marL="3044460" indent="0">
              <a:buNone/>
              <a:defRPr sz="3400"/>
            </a:lvl5pPr>
            <a:lvl6pPr marL="3805586" indent="0">
              <a:buNone/>
              <a:defRPr sz="3400"/>
            </a:lvl6pPr>
            <a:lvl7pPr marL="4566706" indent="0">
              <a:buNone/>
              <a:defRPr sz="3400"/>
            </a:lvl7pPr>
            <a:lvl8pPr marL="5327810" indent="0">
              <a:buNone/>
              <a:defRPr sz="3400"/>
            </a:lvl8pPr>
            <a:lvl9pPr marL="6088930" indent="0">
              <a:buNone/>
              <a:defRPr sz="34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59"/>
            <a:ext cx="10972800" cy="1207294"/>
          </a:xfrm>
        </p:spPr>
        <p:txBody>
          <a:bodyPr/>
          <a:lstStyle>
            <a:lvl1pPr marL="0" indent="0">
              <a:buNone/>
              <a:defRPr sz="2400"/>
            </a:lvl1pPr>
            <a:lvl2pPr marL="761128" indent="0">
              <a:buNone/>
              <a:defRPr sz="2000"/>
            </a:lvl2pPr>
            <a:lvl3pPr marL="1522256" indent="0">
              <a:buNone/>
              <a:defRPr sz="1600"/>
            </a:lvl3pPr>
            <a:lvl4pPr marL="2283376" indent="0">
              <a:buNone/>
              <a:defRPr sz="1400"/>
            </a:lvl4pPr>
            <a:lvl5pPr marL="3044460" indent="0">
              <a:buNone/>
              <a:defRPr sz="1400"/>
            </a:lvl5pPr>
            <a:lvl6pPr marL="3805586" indent="0">
              <a:buNone/>
              <a:defRPr sz="1400"/>
            </a:lvl6pPr>
            <a:lvl7pPr marL="4566706" indent="0">
              <a:buNone/>
              <a:defRPr sz="1400"/>
            </a:lvl7pPr>
            <a:lvl8pPr marL="5327810" indent="0">
              <a:buNone/>
              <a:defRPr sz="1400"/>
            </a:lvl8pPr>
            <a:lvl9pPr marL="608893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5F12F49-9B8E-41FB-A622-32E39C46F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522256">
              <a:defRPr b="1">
                <a:ea typeface="+mn-ea"/>
              </a:defRPr>
            </a:lvl1pPr>
          </a:lstStyle>
          <a:p>
            <a:pPr>
              <a:defRPr/>
            </a:pPr>
            <a:fld id="{72483309-1F3C-4B48-B9BA-BED86BCFA579}" type="datetime1">
              <a:rPr lang="en-US" altLang="en-US"/>
              <a:pPr>
                <a:defRPr/>
              </a:pPr>
              <a:t>5/27/2024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DBBD18E-0463-4F33-AE04-E402A4255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522256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EC86CC-3BBC-41DA-970C-F7FB92B1F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520826">
              <a:defRPr b="1"/>
            </a:lvl1pPr>
          </a:lstStyle>
          <a:p>
            <a:pPr>
              <a:defRPr/>
            </a:pPr>
            <a:fld id="{616E2123-5DBF-4332-AF1A-3E68003295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19812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916CC-6B36-4D4C-A08E-478E194C4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522256">
              <a:defRPr b="1">
                <a:ea typeface="+mn-ea"/>
              </a:defRPr>
            </a:lvl1pPr>
          </a:lstStyle>
          <a:p>
            <a:pPr>
              <a:defRPr/>
            </a:pPr>
            <a:fld id="{8A3B6C76-AB48-4AA3-A9EB-1C1E6574EDA4}" type="datetime1">
              <a:rPr lang="en-US" altLang="en-US"/>
              <a:pPr>
                <a:defRPr/>
              </a:pPr>
              <a:t>5/27/2024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21CA5-C969-41D4-9098-BB082C845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522256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0559C7-C197-4823-A3D6-B2CFB8CE8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520826">
              <a:defRPr b="1"/>
            </a:lvl1pPr>
          </a:lstStyle>
          <a:p>
            <a:pPr>
              <a:defRPr/>
            </a:pPr>
            <a:fld id="{3F5D8C3B-2A57-460B-8D8C-9D45FDF3F6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852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2" y="412176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2176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2CFBB-EA9B-48E7-924F-981EAC064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522256">
              <a:defRPr b="1">
                <a:ea typeface="+mn-ea"/>
              </a:defRPr>
            </a:lvl1pPr>
          </a:lstStyle>
          <a:p>
            <a:pPr>
              <a:defRPr/>
            </a:pPr>
            <a:fld id="{75C53235-D425-41D4-BB8C-08593F9F3D1E}" type="datetime1">
              <a:rPr lang="en-US" altLang="en-US"/>
              <a:pPr>
                <a:defRPr/>
              </a:pPr>
              <a:t>5/27/2024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BB020C-D420-47DF-ACF0-C0432D2A6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522256"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13B08-2850-4435-BC04-6671151F0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520826">
              <a:defRPr b="1"/>
            </a:lvl1pPr>
          </a:lstStyle>
          <a:p>
            <a:pPr>
              <a:defRPr/>
            </a:pPr>
            <a:fld id="{44A2185B-6B6D-477C-9F7F-3A23A581D6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9123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B7D0C6-C481-4EBF-BDFE-F14F8681C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1828800" fontAlgn="base">
              <a:spcBef>
                <a:spcPct val="0"/>
              </a:spcBef>
              <a:spcAft>
                <a:spcPct val="0"/>
              </a:spcAft>
              <a:defRPr b="1">
                <a:latin typeface="Calibri" pitchFamily="34" charset="0"/>
              </a:defRPr>
            </a:lvl1pPr>
          </a:lstStyle>
          <a:p>
            <a:pPr>
              <a:defRPr/>
            </a:pPr>
            <a:fld id="{C3AF776D-9B1C-424A-9F3D-8B6DADF91322}" type="datetimeFigureOut">
              <a:rPr lang="en-US"/>
              <a:pPr>
                <a:defRPr/>
              </a:pPr>
              <a:t>5/27/2024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1DF41-2536-46AD-8236-3FECFBF0A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1828800" fontAlgn="base">
              <a:spcBef>
                <a:spcPct val="0"/>
              </a:spcBef>
              <a:spcAft>
                <a:spcPct val="0"/>
              </a:spcAft>
              <a:defRPr b="1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CE039-36BA-49AD-816C-FBAF66F06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1828800">
              <a:defRPr b="1"/>
            </a:lvl1pPr>
          </a:lstStyle>
          <a:p>
            <a:pPr>
              <a:defRPr/>
            </a:pPr>
            <a:fld id="{6C09463C-2469-411F-9925-162B8EF8CB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413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005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0" r:id="rId9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>
            <a:extLst>
              <a:ext uri="{FF2B5EF4-FFF2-40B4-BE49-F238E27FC236}">
                <a16:creationId xmlns:a16="http://schemas.microsoft.com/office/drawing/2014/main" id="{49E6FE01-4424-4DF1-BF05-A6E72336A2D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914400" y="412750"/>
            <a:ext cx="164592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113" tIns="38052" rIns="76113" bIns="380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Text Placeholder 2">
            <a:extLst>
              <a:ext uri="{FF2B5EF4-FFF2-40B4-BE49-F238E27FC236}">
                <a16:creationId xmlns:a16="http://schemas.microsoft.com/office/drawing/2014/main" id="{C33F10A9-44F0-4904-8201-2A4964FDE4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914400" y="2400301"/>
            <a:ext cx="16459200" cy="678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6113" tIns="38052" rIns="76113" bIns="380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F44F16-036E-46C7-ACED-32A53AA25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9274"/>
          </a:xfrm>
          <a:prstGeom prst="rect">
            <a:avLst/>
          </a:prstGeom>
        </p:spPr>
        <p:txBody>
          <a:bodyPr vert="horz" wrap="square" lIns="76113" tIns="38052" rIns="76113" bIns="38052" numCol="1" anchor="ctr" anchorCtr="0" compatLnSpc="1">
            <a:prstTxWarp prst="textNoShape">
              <a:avLst/>
            </a:prstTxWarp>
          </a:bodyPr>
          <a:lstStyle>
            <a:lvl1pPr defTabSz="761128" eaLnBrk="1" hangingPunct="1">
              <a:defRPr sz="2000" b="0">
                <a:solidFill>
                  <a:srgbClr val="898989"/>
                </a:solidFill>
                <a:latin typeface="Calibri" pitchFamily="34" charset="0"/>
                <a:ea typeface="MS PGothic" pitchFamily="34" charset="-128"/>
              </a:defRPr>
            </a:lvl1pPr>
          </a:lstStyle>
          <a:p>
            <a:pPr>
              <a:defRPr/>
            </a:pPr>
            <a:fld id="{DFEB0910-737D-43FA-870E-721345E2D619}" type="datetime1">
              <a:rPr lang="en-US" altLang="en-US"/>
              <a:pPr>
                <a:defRPr/>
              </a:pPr>
              <a:t>5/27/2024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B0CEE-9121-434C-A129-CC3761B232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9274"/>
          </a:xfrm>
          <a:prstGeom prst="rect">
            <a:avLst/>
          </a:prstGeom>
        </p:spPr>
        <p:txBody>
          <a:bodyPr vert="horz" lIns="76113" tIns="38052" rIns="76113" bIns="38052" rtlCol="0" anchor="ctr"/>
          <a:lstStyle>
            <a:lvl1pPr algn="ctr" defTabSz="761128" eaLnBrk="1" fontAlgn="auto" hangingPunct="1">
              <a:spcBef>
                <a:spcPts val="0"/>
              </a:spcBef>
              <a:spcAft>
                <a:spcPts val="0"/>
              </a:spcAft>
              <a:defRPr sz="2000" b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6E3017-187E-4DF9-B0AB-86063668AF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9274"/>
          </a:xfrm>
          <a:prstGeom prst="rect">
            <a:avLst/>
          </a:prstGeom>
        </p:spPr>
        <p:txBody>
          <a:bodyPr vert="horz" wrap="square" lIns="76113" tIns="38052" rIns="76113" bIns="38052" numCol="1" anchor="ctr" anchorCtr="0" compatLnSpc="1">
            <a:prstTxWarp prst="textNoShape">
              <a:avLst/>
            </a:prstTxWarp>
          </a:bodyPr>
          <a:lstStyle>
            <a:lvl1pPr algn="r" defTabSz="758826" eaLnBrk="1" hangingPunct="1">
              <a:defRPr sz="2000" b="0">
                <a:solidFill>
                  <a:srgbClr val="898989"/>
                </a:solidFill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05394AC4-9D8A-4390-83A6-A2F1EF9A16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7469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defTabSz="758826" rtl="0" eaLnBrk="0" fontAlgn="base" hangingPunct="0">
        <a:spcBef>
          <a:spcPct val="0"/>
        </a:spcBef>
        <a:spcAft>
          <a:spcPct val="0"/>
        </a:spcAft>
        <a:defRPr sz="7400" kern="1200">
          <a:solidFill>
            <a:schemeClr val="tx1"/>
          </a:solidFill>
          <a:latin typeface="+mj-lt"/>
          <a:ea typeface="MS PGothic" pitchFamily="34" charset="-128"/>
          <a:cs typeface="ＭＳ Ｐゴシック" pitchFamily="-110" charset="-128"/>
        </a:defRPr>
      </a:lvl1pPr>
      <a:lvl2pPr algn="ctr" defTabSz="758826" rtl="0" eaLnBrk="0" fontAlgn="base" hangingPunct="0">
        <a:spcBef>
          <a:spcPct val="0"/>
        </a:spcBef>
        <a:spcAft>
          <a:spcPct val="0"/>
        </a:spcAft>
        <a:defRPr sz="7400">
          <a:solidFill>
            <a:schemeClr val="tx1"/>
          </a:solidFill>
          <a:latin typeface="Calibri" pitchFamily="-110" charset="0"/>
          <a:ea typeface="MS PGothic" pitchFamily="34" charset="-128"/>
          <a:cs typeface="ＭＳ Ｐゴシック" pitchFamily="-110" charset="-128"/>
        </a:defRPr>
      </a:lvl2pPr>
      <a:lvl3pPr algn="ctr" defTabSz="758826" rtl="0" eaLnBrk="0" fontAlgn="base" hangingPunct="0">
        <a:spcBef>
          <a:spcPct val="0"/>
        </a:spcBef>
        <a:spcAft>
          <a:spcPct val="0"/>
        </a:spcAft>
        <a:defRPr sz="7400">
          <a:solidFill>
            <a:schemeClr val="tx1"/>
          </a:solidFill>
          <a:latin typeface="Calibri" pitchFamily="-110" charset="0"/>
          <a:ea typeface="MS PGothic" pitchFamily="34" charset="-128"/>
          <a:cs typeface="ＭＳ Ｐゴシック" pitchFamily="-110" charset="-128"/>
        </a:defRPr>
      </a:lvl3pPr>
      <a:lvl4pPr algn="ctr" defTabSz="758826" rtl="0" eaLnBrk="0" fontAlgn="base" hangingPunct="0">
        <a:spcBef>
          <a:spcPct val="0"/>
        </a:spcBef>
        <a:spcAft>
          <a:spcPct val="0"/>
        </a:spcAft>
        <a:defRPr sz="7400">
          <a:solidFill>
            <a:schemeClr val="tx1"/>
          </a:solidFill>
          <a:latin typeface="Calibri" pitchFamily="-110" charset="0"/>
          <a:ea typeface="MS PGothic" pitchFamily="34" charset="-128"/>
          <a:cs typeface="ＭＳ Ｐゴシック" pitchFamily="-110" charset="-128"/>
        </a:defRPr>
      </a:lvl4pPr>
      <a:lvl5pPr algn="ctr" defTabSz="758826" rtl="0" eaLnBrk="0" fontAlgn="base" hangingPunct="0">
        <a:spcBef>
          <a:spcPct val="0"/>
        </a:spcBef>
        <a:spcAft>
          <a:spcPct val="0"/>
        </a:spcAft>
        <a:defRPr sz="7400">
          <a:solidFill>
            <a:schemeClr val="tx1"/>
          </a:solidFill>
          <a:latin typeface="Calibri" pitchFamily="-110" charset="0"/>
          <a:ea typeface="MS PGothic" pitchFamily="34" charset="-128"/>
          <a:cs typeface="ＭＳ Ｐゴシック" pitchFamily="-110" charset="-128"/>
        </a:defRPr>
      </a:lvl5pPr>
      <a:lvl6pPr marL="761128" algn="ctr" defTabSz="761128" rtl="0" fontAlgn="base">
        <a:spcBef>
          <a:spcPct val="0"/>
        </a:spcBef>
        <a:spcAft>
          <a:spcPct val="0"/>
        </a:spcAft>
        <a:defRPr sz="7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6pPr>
      <a:lvl7pPr marL="1522256" algn="ctr" defTabSz="761128" rtl="0" fontAlgn="base">
        <a:spcBef>
          <a:spcPct val="0"/>
        </a:spcBef>
        <a:spcAft>
          <a:spcPct val="0"/>
        </a:spcAft>
        <a:defRPr sz="7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7pPr>
      <a:lvl8pPr marL="2283376" algn="ctr" defTabSz="761128" rtl="0" fontAlgn="base">
        <a:spcBef>
          <a:spcPct val="0"/>
        </a:spcBef>
        <a:spcAft>
          <a:spcPct val="0"/>
        </a:spcAft>
        <a:defRPr sz="7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8pPr>
      <a:lvl9pPr marL="3044460" algn="ctr" defTabSz="761128" rtl="0" fontAlgn="base">
        <a:spcBef>
          <a:spcPct val="0"/>
        </a:spcBef>
        <a:spcAft>
          <a:spcPct val="0"/>
        </a:spcAft>
        <a:defRPr sz="7400">
          <a:solidFill>
            <a:schemeClr val="tx1"/>
          </a:solidFill>
          <a:latin typeface="Calibri" pitchFamily="-110" charset="0"/>
          <a:ea typeface="ＭＳ Ｐゴシック" pitchFamily="-110" charset="-128"/>
          <a:cs typeface="ＭＳ Ｐゴシック" pitchFamily="-110" charset="-128"/>
        </a:defRPr>
      </a:lvl9pPr>
    </p:titleStyle>
    <p:bodyStyle>
      <a:lvl1pPr marL="568326" indent="-568326" algn="l" defTabSz="75882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5400" kern="1200">
          <a:solidFill>
            <a:schemeClr val="tx1"/>
          </a:solidFill>
          <a:latin typeface="+mn-lt"/>
          <a:ea typeface="MS PGothic" pitchFamily="34" charset="-128"/>
          <a:cs typeface="ＭＳ Ｐゴシック" pitchFamily="-110" charset="-128"/>
        </a:defRPr>
      </a:lvl1pPr>
      <a:lvl2pPr marL="1235076" indent="-473076" algn="l" defTabSz="75882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46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901826" indent="-377826" algn="l" defTabSz="75882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2663826" indent="-377826" algn="l" defTabSz="75882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3422650" indent="-377826" algn="l" defTabSz="758826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3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4186140" indent="-380564" algn="l" defTabSz="761128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6pPr>
      <a:lvl7pPr marL="4947256" indent="-380564" algn="l" defTabSz="761128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7pPr>
      <a:lvl8pPr marL="5708344" indent="-380564" algn="l" defTabSz="761128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8pPr>
      <a:lvl9pPr marL="6469462" indent="-380564" algn="l" defTabSz="761128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12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1128" algn="l" defTabSz="76112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256" algn="l" defTabSz="76112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3376" algn="l" defTabSz="76112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4460" algn="l" defTabSz="76112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05586" algn="l" defTabSz="76112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66706" algn="l" defTabSz="76112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27810" algn="l" defTabSz="76112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88930" algn="l" defTabSz="761128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9.xml"/><Relationship Id="rId1" Type="http://schemas.openxmlformats.org/officeDocument/2006/relationships/customXml" Target="../../customXml/item8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1.xml"/><Relationship Id="rId5" Type="http://schemas.openxmlformats.org/officeDocument/2006/relationships/image" Target="../media/image27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customXml" Target="../../customXml/item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5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12507" y="4573044"/>
            <a:ext cx="15433813" cy="1525982"/>
          </a:xfrm>
        </p:spPr>
        <p:txBody>
          <a:bodyPr/>
          <a:lstStyle/>
          <a:p>
            <a:r>
              <a:rPr lang="pt-BR" sz="6000" dirty="0"/>
              <a:t>Hepatite autoimune induzida por drogas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John Hart, MD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Universidade de Chicago, EUA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8" y="3417932"/>
            <a:ext cx="3521392" cy="3257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2508" y="6689115"/>
            <a:ext cx="3521392" cy="32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M:\Pathology\Dr. Hart\Medical Liver Photos\classic AIH 09-10283\interface activity highest.jpg">
            <a:extLst>
              <a:ext uri="{FF2B5EF4-FFF2-40B4-BE49-F238E27FC236}">
                <a16:creationId xmlns:a16="http://schemas.microsoft.com/office/drawing/2014/main" id="{0EBA07D3-6D40-46A9-8814-768C416DE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6000" b="1" dirty="0">
                <a:solidFill>
                  <a:schemeClr val="tx1"/>
                </a:solidFill>
                <a:latin typeface="Calibri" panose="020F0502020204030204" pitchFamily="34" charset="0"/>
              </a:rPr>
              <a:t>Simplified AIH Diagnostic Criteria</a:t>
            </a:r>
            <a:endParaRPr lang="pt-BR" sz="6000" dirty="0">
              <a:solidFill>
                <a:schemeClr val="tx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8FDE73-F91B-4F9B-8C33-66B61E3CA3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979" y="2121593"/>
            <a:ext cx="16589860" cy="5979218"/>
          </a:xfrm>
          <a:prstGeom prst="rect">
            <a:avLst/>
          </a:prstGeom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id="{41799C0D-DCFA-43D6-A2FE-BEA9DC457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8895" y="8208618"/>
            <a:ext cx="14400452" cy="155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140" tIns="38067" rIns="76140" bIns="38067">
            <a:spAutoFit/>
          </a:bodyPr>
          <a:lstStyle>
            <a:lvl1pPr>
              <a:spcBef>
                <a:spcPct val="20000"/>
              </a:spcBef>
              <a:buChar char="•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7931725" indent="-37474525">
              <a:spcBef>
                <a:spcPct val="20000"/>
              </a:spcBef>
              <a:buChar char="–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≥6 points: probable AIH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≥7 points: definite AIH (specificity of 95%)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*Addition of points achieved for all autoantibodies (maximum, 2 points)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                                                                                                                             Hennes et al, Hepatology 2008;48:169-176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F82D1388-2FA0-4526-A921-611C16998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976" y="7077814"/>
            <a:ext cx="48339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______________________________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00F310-8BA9-40F2-A409-1997BC647E09}"/>
              </a:ext>
            </a:extLst>
          </p:cNvPr>
          <p:cNvSpPr txBox="1"/>
          <p:nvPr/>
        </p:nvSpPr>
        <p:spPr>
          <a:xfrm>
            <a:off x="4170557" y="4695703"/>
            <a:ext cx="9460475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No mention of possible drug trigger!</a:t>
            </a:r>
          </a:p>
        </p:txBody>
      </p:sp>
    </p:spTree>
    <p:extLst>
      <p:ext uri="{BB962C8B-B14F-4D97-AF65-F5344CB8AC3E}">
        <p14:creationId xmlns:p14="http://schemas.microsoft.com/office/powerpoint/2010/main" val="385766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1">
            <a:extLst>
              <a:ext uri="{FF2B5EF4-FFF2-40B4-BE49-F238E27FC236}">
                <a16:creationId xmlns:a16="http://schemas.microsoft.com/office/drawing/2014/main" id="{DF421F96-275A-4672-AA67-DA19CEE318F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latin typeface="Calibri" panose="020F0502020204030204" pitchFamily="34" charset="0"/>
              </a:rPr>
              <a:t>Clinical History</a:t>
            </a:r>
          </a:p>
        </p:txBody>
      </p:sp>
      <p:sp>
        <p:nvSpPr>
          <p:cNvPr id="100355" name="Content Placeholder 2">
            <a:extLst>
              <a:ext uri="{FF2B5EF4-FFF2-40B4-BE49-F238E27FC236}">
                <a16:creationId xmlns:a16="http://schemas.microsoft.com/office/drawing/2014/main" id="{1F2B90E4-5953-4A43-80D8-A0FD58785CD0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819150" y="2336038"/>
            <a:ext cx="16725900" cy="6696450"/>
          </a:xfrm>
        </p:spPr>
        <p:txBody>
          <a:bodyPr/>
          <a:lstStyle/>
          <a:p>
            <a:pPr marL="685800" indent="-6858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800" dirty="0">
                <a:latin typeface="Calibri" panose="020F0502020204030204" pitchFamily="34" charset="0"/>
              </a:rPr>
              <a:t>60 </a:t>
            </a:r>
            <a:r>
              <a:rPr lang="en-US" altLang="en-US" sz="4800" dirty="0" err="1">
                <a:latin typeface="Calibri" panose="020F0502020204030204" pitchFamily="34" charset="0"/>
              </a:rPr>
              <a:t>y.o</a:t>
            </a:r>
            <a:r>
              <a:rPr lang="en-US" altLang="en-US" sz="4800" dirty="0">
                <a:latin typeface="Calibri" panose="020F0502020204030204" pitchFamily="34" charset="0"/>
              </a:rPr>
              <a:t>. F with rheumatoid arthritis presents with severe 	dyspnea &amp; jaundice </a:t>
            </a:r>
          </a:p>
          <a:p>
            <a:pPr marL="685800" indent="-6858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800" dirty="0">
                <a:latin typeface="Calibri" panose="020F0502020204030204" pitchFamily="34" charset="0"/>
              </a:rPr>
              <a:t>Chest CT scan revealed bilateral interstitial lung disease and 	lung biopsy demonstrated NSIP</a:t>
            </a:r>
          </a:p>
          <a:p>
            <a:pPr marL="685800" indent="-6858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800" dirty="0">
                <a:latin typeface="Calibri" panose="020F0502020204030204" pitchFamily="34" charset="0"/>
              </a:rPr>
              <a:t>TB = 2.5, AST = 138, ALT = 112, </a:t>
            </a:r>
            <a:r>
              <a:rPr lang="en-US" altLang="en-US" sz="4800" dirty="0" err="1">
                <a:latin typeface="Calibri" panose="020F0502020204030204" pitchFamily="34" charset="0"/>
              </a:rPr>
              <a:t>alk</a:t>
            </a:r>
            <a:r>
              <a:rPr lang="en-US" altLang="en-US" sz="4800" dirty="0">
                <a:latin typeface="Calibri" panose="020F0502020204030204" pitchFamily="34" charset="0"/>
              </a:rPr>
              <a:t> </a:t>
            </a:r>
            <a:r>
              <a:rPr lang="en-US" altLang="en-US" sz="4800" dirty="0" err="1">
                <a:latin typeface="Calibri" panose="020F0502020204030204" pitchFamily="34" charset="0"/>
              </a:rPr>
              <a:t>phos</a:t>
            </a:r>
            <a:r>
              <a:rPr lang="en-US" altLang="en-US" sz="4800" dirty="0">
                <a:latin typeface="Calibri" panose="020F0502020204030204" pitchFamily="34" charset="0"/>
              </a:rPr>
              <a:t> = 120 </a:t>
            </a:r>
          </a:p>
          <a:p>
            <a:pPr marL="685800" indent="-6858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800" dirty="0">
                <a:latin typeface="Calibri" panose="020F0502020204030204" pitchFamily="34" charset="0"/>
              </a:rPr>
              <a:t>HAV, HBC and HCV serologies are negative </a:t>
            </a:r>
          </a:p>
          <a:p>
            <a:pPr marL="685800" indent="-6858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800" dirty="0">
                <a:latin typeface="Calibri" panose="020F0502020204030204" pitchFamily="34" charset="0"/>
              </a:rPr>
              <a:t>ANA = 1:640 and anti-SMA = 1:160</a:t>
            </a:r>
          </a:p>
          <a:p>
            <a:pPr>
              <a:buClr>
                <a:schemeClr val="accent6">
                  <a:lumMod val="75000"/>
                </a:schemeClr>
              </a:buClr>
              <a:buSzPct val="125000"/>
            </a:pPr>
            <a:r>
              <a:rPr lang="en-US" altLang="en-US" sz="4800" dirty="0">
                <a:latin typeface="Calibri" panose="020F0502020204030204" pitchFamily="34" charset="0"/>
              </a:rPr>
              <a:t> </a:t>
            </a:r>
          </a:p>
          <a:p>
            <a:pPr marL="685800" indent="-6858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800" dirty="0">
                <a:latin typeface="Calibri" panose="020F0502020204030204" pitchFamily="34" charset="0"/>
              </a:rPr>
              <a:t>History of chronic urinary tract infections and has been on 	maintenance </a:t>
            </a:r>
            <a:r>
              <a:rPr lang="en-US" alt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nitrofurantoin</a:t>
            </a:r>
            <a:r>
              <a:rPr lang="en-US" altLang="en-US" sz="4800" dirty="0">
                <a:latin typeface="Calibri" panose="020F0502020204030204" pitchFamily="34" charset="0"/>
              </a:rPr>
              <a:t> for the past 4 years </a:t>
            </a:r>
          </a:p>
        </p:txBody>
      </p:sp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Box 1">
            <a:extLst>
              <a:ext uri="{FF2B5EF4-FFF2-40B4-BE49-F238E27FC236}">
                <a16:creationId xmlns:a16="http://schemas.microsoft.com/office/drawing/2014/main" id="{ADCCDBCA-628D-496C-BFE7-730A727DB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924300"/>
            <a:ext cx="13057741" cy="215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594" tIns="91310" rIns="182594" bIns="91310">
            <a:spAutoFit/>
          </a:bodyPr>
          <a:lstStyle>
            <a:lvl1pPr>
              <a:spcBef>
                <a:spcPct val="20000"/>
              </a:spcBef>
              <a:buClr>
                <a:srgbClr val="0000FF"/>
              </a:buClr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FF"/>
              </a:buClr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FF"/>
              </a:buClr>
              <a:buChar char="–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6400">
                <a:latin typeface="Calibri" panose="020F0502020204030204" pitchFamily="34" charset="0"/>
              </a:rPr>
              <a:t>Case 3 DILI AIH Case 109 nitrofuritoin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6400">
              <a:latin typeface="Calibri" panose="020F0502020204030204" pitchFamily="34" charset="0"/>
            </a:endParaRPr>
          </a:p>
        </p:txBody>
      </p:sp>
      <p:pic>
        <p:nvPicPr>
          <p:cNvPr id="101379" name="Picture 1">
            <a:extLst>
              <a:ext uri="{FF2B5EF4-FFF2-40B4-BE49-F238E27FC236}">
                <a16:creationId xmlns:a16="http://schemas.microsoft.com/office/drawing/2014/main" id="{A4577010-8D46-4C59-B536-F1FC4C3C2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Box 1">
            <a:extLst>
              <a:ext uri="{FF2B5EF4-FFF2-40B4-BE49-F238E27FC236}">
                <a16:creationId xmlns:a16="http://schemas.microsoft.com/office/drawing/2014/main" id="{59CFAE85-35F5-4F4B-BAB5-43AFD9472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924300"/>
            <a:ext cx="13057741" cy="215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594" tIns="91310" rIns="182594" bIns="91310">
            <a:spAutoFit/>
          </a:bodyPr>
          <a:lstStyle>
            <a:lvl1pPr>
              <a:spcBef>
                <a:spcPct val="20000"/>
              </a:spcBef>
              <a:buClr>
                <a:srgbClr val="0000FF"/>
              </a:buClr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FF"/>
              </a:buClr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FF"/>
              </a:buClr>
              <a:buChar char="–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6400">
                <a:latin typeface="Calibri" panose="020F0502020204030204" pitchFamily="34" charset="0"/>
              </a:rPr>
              <a:t>Case 3 DILI AIH Case 109 nitrofuritoin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6400">
              <a:latin typeface="Calibri" panose="020F0502020204030204" pitchFamily="34" charset="0"/>
            </a:endParaRPr>
          </a:p>
        </p:txBody>
      </p:sp>
      <p:pic>
        <p:nvPicPr>
          <p:cNvPr id="102403" name="Picture 1">
            <a:extLst>
              <a:ext uri="{FF2B5EF4-FFF2-40B4-BE49-F238E27FC236}">
                <a16:creationId xmlns:a16="http://schemas.microsoft.com/office/drawing/2014/main" id="{D66514AF-0E2E-4024-BD12-8F45B0F5D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Box 1">
            <a:extLst>
              <a:ext uri="{FF2B5EF4-FFF2-40B4-BE49-F238E27FC236}">
                <a16:creationId xmlns:a16="http://schemas.microsoft.com/office/drawing/2014/main" id="{AA92AAFE-ABC1-4699-A104-F6EEA7252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924300"/>
            <a:ext cx="13057741" cy="2154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594" tIns="91310" rIns="182594" bIns="91310">
            <a:spAutoFit/>
          </a:bodyPr>
          <a:lstStyle>
            <a:lvl1pPr>
              <a:spcBef>
                <a:spcPct val="20000"/>
              </a:spcBef>
              <a:buClr>
                <a:srgbClr val="0000FF"/>
              </a:buClr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FF"/>
              </a:buClr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FF"/>
              </a:buClr>
              <a:buChar char="–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6400">
                <a:latin typeface="Calibri" panose="020F0502020204030204" pitchFamily="34" charset="0"/>
              </a:rPr>
              <a:t>Case 3 DILI AIH Case 109 nitrofuritoin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6400">
              <a:latin typeface="Calibri" panose="020F0502020204030204" pitchFamily="34" charset="0"/>
            </a:endParaRPr>
          </a:p>
        </p:txBody>
      </p:sp>
      <p:pic>
        <p:nvPicPr>
          <p:cNvPr id="103427" name="Picture 1">
            <a:extLst>
              <a:ext uri="{FF2B5EF4-FFF2-40B4-BE49-F238E27FC236}">
                <a16:creationId xmlns:a16="http://schemas.microsoft.com/office/drawing/2014/main" id="{F74A75F8-9FF6-4175-989B-2F084113B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>
            <a:extLst>
              <a:ext uri="{FF2B5EF4-FFF2-40B4-BE49-F238E27FC236}">
                <a16:creationId xmlns:a16="http://schemas.microsoft.com/office/drawing/2014/main" id="{8AA9CCD0-3342-4817-9FCA-D2BC0C7846E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40678" y="524177"/>
            <a:ext cx="12492110" cy="1216131"/>
          </a:xfrm>
        </p:spPr>
        <p:txBody>
          <a:bodyPr/>
          <a:lstStyle/>
          <a:p>
            <a:r>
              <a:rPr lang="en-US" altLang="en-US" sz="3200" b="1" dirty="0">
                <a:latin typeface="Calibri" panose="020F0502020204030204" pitchFamily="34" charset="0"/>
              </a:rPr>
              <a:t>Drug Triggered AIH (immune mediated drug-induced liver injury, IM-DILI)</a:t>
            </a:r>
          </a:p>
        </p:txBody>
      </p:sp>
      <p:sp>
        <p:nvSpPr>
          <p:cNvPr id="104451" name="Content Placeholder 2">
            <a:extLst>
              <a:ext uri="{FF2B5EF4-FFF2-40B4-BE49-F238E27FC236}">
                <a16:creationId xmlns:a16="http://schemas.microsoft.com/office/drawing/2014/main" id="{7439A588-A1B0-4B0B-BAD1-9FB456A70194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781050" y="2010754"/>
            <a:ext cx="16725900" cy="6265491"/>
          </a:xfrm>
        </p:spPr>
        <p:txBody>
          <a:bodyPr/>
          <a:lstStyle/>
          <a:p>
            <a:pPr marL="571500" indent="-5715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000" dirty="0">
                <a:latin typeface="Calibri" panose="020F0502020204030204" pitchFamily="34" charset="0"/>
              </a:rPr>
              <a:t>Almost always a female patient</a:t>
            </a:r>
          </a:p>
          <a:p>
            <a:pPr marL="571500" indent="-5715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000" dirty="0">
                <a:latin typeface="Calibri" panose="020F0502020204030204" pitchFamily="34" charset="0"/>
              </a:rPr>
              <a:t>Onset many months after medication is started</a:t>
            </a:r>
          </a:p>
          <a:p>
            <a:pPr marL="571500" indent="-5715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000" dirty="0">
                <a:latin typeface="Calibri" panose="020F0502020204030204" pitchFamily="34" charset="0"/>
              </a:rPr>
              <a:t>+ ANA and/or anti-SMA; high serum immunoglobulin</a:t>
            </a:r>
          </a:p>
          <a:p>
            <a:pPr marL="571500" indent="-5715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000" dirty="0">
                <a:latin typeface="Calibri" panose="020F0502020204030204" pitchFamily="34" charset="0"/>
              </a:rPr>
              <a:t>Peripheral blood eosinophilia and hypersensitivity symptoms in a minority</a:t>
            </a:r>
          </a:p>
          <a:p>
            <a:pPr marL="571500" indent="-5715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000" dirty="0">
                <a:latin typeface="Calibri" panose="020F0502020204030204" pitchFamily="34" charset="0"/>
              </a:rPr>
              <a:t>Typical histology for AIH</a:t>
            </a:r>
          </a:p>
          <a:p>
            <a:pPr marL="571500" indent="-5715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000" dirty="0">
                <a:latin typeface="Calibri" panose="020F0502020204030204" pitchFamily="34" charset="0"/>
              </a:rPr>
              <a:t>Common meds: isoniazid, propylthiouracil, </a:t>
            </a:r>
            <a:r>
              <a:rPr lang="en-US" altLang="en-US" sz="4000" dirty="0">
                <a:solidFill>
                  <a:srgbClr val="FF0000"/>
                </a:solidFill>
                <a:latin typeface="Calibri" panose="020F0502020204030204" pitchFamily="34" charset="0"/>
              </a:rPr>
              <a:t>nitrofurantoin</a:t>
            </a:r>
            <a:r>
              <a:rPr lang="en-US" altLang="en-US" sz="4000" dirty="0">
                <a:latin typeface="Calibri" panose="020F0502020204030204" pitchFamily="34" charset="0"/>
              </a:rPr>
              <a:t>, minocycline, fibrates, statins, hydralazine and methyldopa</a:t>
            </a:r>
          </a:p>
          <a:p>
            <a:pPr marL="571500" indent="-5715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000" dirty="0">
                <a:latin typeface="Calibri" panose="020F0502020204030204" pitchFamily="34" charset="0"/>
              </a:rPr>
              <a:t>Medication must be stopped</a:t>
            </a:r>
          </a:p>
          <a:p>
            <a:pPr marL="571500" indent="-5715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000" dirty="0">
                <a:latin typeface="Calibri" panose="020F0502020204030204" pitchFamily="34" charset="0"/>
              </a:rPr>
              <a:t>Steroid treatment, but can be tapered and stopped in many</a:t>
            </a:r>
          </a:p>
        </p:txBody>
      </p:sp>
      <p:sp>
        <p:nvSpPr>
          <p:cNvPr id="104452" name="TextBox 3">
            <a:extLst>
              <a:ext uri="{FF2B5EF4-FFF2-40B4-BE49-F238E27FC236}">
                <a16:creationId xmlns:a16="http://schemas.microsoft.com/office/drawing/2014/main" id="{5EE0C9C6-E127-458D-9B3F-5430B29EC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634" y="8612615"/>
            <a:ext cx="16606917" cy="116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82594" tIns="91310" rIns="182594" bIns="91310">
            <a:spAutoFit/>
          </a:bodyPr>
          <a:lstStyle>
            <a:lvl1pPr>
              <a:spcBef>
                <a:spcPct val="20000"/>
              </a:spcBef>
              <a:buClr>
                <a:srgbClr val="0000FF"/>
              </a:buClr>
              <a:buFont typeface="Arial" panose="020B0604020202020204" pitchFamily="34" charset="0"/>
              <a:buChar char="•"/>
              <a:defRPr sz="3200" b="1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FF"/>
              </a:buClr>
              <a:buChar char="–"/>
              <a:defRPr sz="2800" b="1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0000FF"/>
              </a:buClr>
              <a:buChar char="•"/>
              <a:defRPr sz="2400" b="1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FF"/>
              </a:buClr>
              <a:buChar char="–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Char char="»"/>
              <a:defRPr sz="2000" b="1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</a:rPr>
              <a:t>Björnsson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</a:rPr>
              <a:t> ES et al. Drug-induced autoimmune hepatitis: response to corticosteroids and lack of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</a:rPr>
              <a:t>relapse after cessation of steroids. Clin Gastroenterol Hepatol 2017;15:1635–36.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6CEFF-00C3-45BC-A5E4-30D1EF3C84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Clinical History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C3380DB-C7A0-4488-82C4-41BADF5C3B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7EFAB3-EA5A-4D9A-BA4E-8EEABBC1D2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538"/>
            <a:ext cx="18288000" cy="21448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1846A9-291F-40AB-AE90-3AC12AFCED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036"/>
          <a:stretch/>
        </p:blipFill>
        <p:spPr>
          <a:xfrm>
            <a:off x="742950" y="2336037"/>
            <a:ext cx="4870059" cy="73401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04C8D0B-0B43-4752-BDA3-40D5B2AEB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087" y="2336038"/>
            <a:ext cx="9931790" cy="741983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EBDB11-C15D-4313-B2F6-7AC087562D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41161" y="1340502"/>
            <a:ext cx="4948396" cy="25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90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0" name="Title 1">
            <a:extLst>
              <a:ext uri="{FF2B5EF4-FFF2-40B4-BE49-F238E27FC236}">
                <a16:creationId xmlns:a16="http://schemas.microsoft.com/office/drawing/2014/main" id="{3ED9152C-8A21-4E37-88D9-64F4C3E66E0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latin typeface="Calibri" panose="020F0502020204030204" pitchFamily="34" charset="0"/>
              </a:rPr>
              <a:t>Clinical History</a:t>
            </a:r>
          </a:p>
        </p:txBody>
      </p:sp>
      <p:sp>
        <p:nvSpPr>
          <p:cNvPr id="183298" name="Rectangle 2">
            <a:extLst>
              <a:ext uri="{FF2B5EF4-FFF2-40B4-BE49-F238E27FC236}">
                <a16:creationId xmlns:a16="http://schemas.microsoft.com/office/drawing/2014/main" id="{57CBC5A9-08FE-4CC3-9099-1E45A1FB5095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781050" y="2418717"/>
            <a:ext cx="16725900" cy="6265491"/>
          </a:xfrm>
        </p:spPr>
        <p:txBody>
          <a:bodyPr/>
          <a:lstStyle/>
          <a:p>
            <a:pPr marL="571500" indent="-571500" eaLnBrk="1" hangingPunct="1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000" dirty="0">
                <a:latin typeface="Calibri" panose="020F0502020204030204" pitchFamily="34" charset="0"/>
              </a:rPr>
              <a:t>19 year old female with Hashimoto’s thyroiditis presents with 10 day history 	of jaundice and mild right upper quadrant pain</a:t>
            </a:r>
          </a:p>
          <a:p>
            <a:pPr marL="571500" indent="-571500" eaLnBrk="1" hangingPunct="1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000" dirty="0">
                <a:latin typeface="Calibri" panose="020F0502020204030204" pitchFamily="34" charset="0"/>
              </a:rPr>
              <a:t>TB = 4.7, AST = 1088, ALT = 890, </a:t>
            </a:r>
            <a:r>
              <a:rPr lang="en-US" altLang="en-US" sz="4000" dirty="0" err="1">
                <a:latin typeface="Calibri" panose="020F0502020204030204" pitchFamily="34" charset="0"/>
              </a:rPr>
              <a:t>alk</a:t>
            </a:r>
            <a:r>
              <a:rPr lang="en-US" altLang="en-US" sz="4000" dirty="0">
                <a:latin typeface="Calibri" panose="020F0502020204030204" pitchFamily="34" charset="0"/>
              </a:rPr>
              <a:t> </a:t>
            </a:r>
            <a:r>
              <a:rPr lang="en-US" altLang="en-US" sz="4000" dirty="0" err="1">
                <a:latin typeface="Calibri" panose="020F0502020204030204" pitchFamily="34" charset="0"/>
              </a:rPr>
              <a:t>phos</a:t>
            </a:r>
            <a:r>
              <a:rPr lang="en-US" altLang="en-US" sz="4000" dirty="0">
                <a:latin typeface="Calibri" panose="020F0502020204030204" pitchFamily="34" charset="0"/>
              </a:rPr>
              <a:t> = 110 </a:t>
            </a:r>
          </a:p>
          <a:p>
            <a:pPr marL="571500" indent="-571500" eaLnBrk="1" hangingPunct="1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000" dirty="0">
                <a:latin typeface="Calibri" panose="020F0502020204030204" pitchFamily="34" charset="0"/>
              </a:rPr>
              <a:t>PT = 12.3, PTT = 33.5, INR = 0.9</a:t>
            </a:r>
          </a:p>
          <a:p>
            <a:pPr marL="571500" indent="-571500" eaLnBrk="1" hangingPunct="1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000" dirty="0">
                <a:latin typeface="Calibri" panose="020F0502020204030204" pitchFamily="34" charset="0"/>
              </a:rPr>
              <a:t>ANA = 1:2560, anti-SMA negative </a:t>
            </a:r>
          </a:p>
          <a:p>
            <a:pPr marL="571500" indent="-571500" eaLnBrk="1" hangingPunct="1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000" dirty="0">
                <a:latin typeface="Calibri" panose="020F0502020204030204" pitchFamily="34" charset="0"/>
              </a:rPr>
              <a:t>HAV, HBV, HCV, HEV negative</a:t>
            </a:r>
          </a:p>
          <a:p>
            <a:pPr marL="571500" indent="-571500" eaLnBrk="1" hangingPunct="1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000" dirty="0">
                <a:latin typeface="Calibri" panose="020F0502020204030204" pitchFamily="34" charset="0"/>
              </a:rPr>
              <a:t>EBV, CMV, HSV, Varicella negative</a:t>
            </a:r>
          </a:p>
          <a:p>
            <a:pPr marL="571500" indent="-571500" eaLnBrk="1" hangingPunct="1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000" dirty="0">
                <a:latin typeface="Calibri" panose="020F0502020204030204" pitchFamily="34" charset="0"/>
              </a:rPr>
              <a:t>Urine toxicology screen negative</a:t>
            </a:r>
          </a:p>
          <a:p>
            <a:pPr marL="571500" indent="-571500" eaLnBrk="1" hangingPunct="1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000" dirty="0">
                <a:latin typeface="Calibri" panose="020F0502020204030204" pitchFamily="34" charset="0"/>
              </a:rPr>
              <a:t>Ceruloplasmin and 24 hour urine copper – no evidence of Wilson disease</a:t>
            </a:r>
          </a:p>
          <a:p>
            <a:pPr marL="571500" indent="-571500" eaLnBrk="1" hangingPunct="1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endParaRPr lang="en-US" altLang="en-US" sz="40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itle 1">
            <a:extLst>
              <a:ext uri="{FF2B5EF4-FFF2-40B4-BE49-F238E27FC236}">
                <a16:creationId xmlns:a16="http://schemas.microsoft.com/office/drawing/2014/main" id="{53F9891B-DF8B-4E4F-A1A9-247E34CE4B9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Clinical Course</a:t>
            </a:r>
          </a:p>
        </p:txBody>
      </p:sp>
      <p:sp>
        <p:nvSpPr>
          <p:cNvPr id="185347" name="Content Placeholder 2">
            <a:extLst>
              <a:ext uri="{FF2B5EF4-FFF2-40B4-BE49-F238E27FC236}">
                <a16:creationId xmlns:a16="http://schemas.microsoft.com/office/drawing/2014/main" id="{80221968-0BE8-4954-B1E2-EF872B75A6E8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575186" y="3095693"/>
            <a:ext cx="16725900" cy="6265491"/>
          </a:xfrm>
        </p:spPr>
        <p:txBody>
          <a:bodyPr/>
          <a:lstStyle/>
          <a:p>
            <a:pPr marL="685800" indent="-6858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5600" dirty="0"/>
              <a:t>Treated with steroids for presumptive AIH</a:t>
            </a:r>
          </a:p>
          <a:p>
            <a:pPr marL="685800" indent="-6858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5600" dirty="0"/>
              <a:t>AST and ALT improve somewhat but don’t normalize</a:t>
            </a:r>
          </a:p>
          <a:p>
            <a:pPr marL="685800" indent="-6858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endParaRPr lang="en-US" altLang="en-US" sz="5600" dirty="0"/>
          </a:p>
          <a:p>
            <a:pPr marL="685800" indent="-6858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5600" dirty="0"/>
              <a:t>Liver biopsy now performed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00325" y="525593"/>
            <a:ext cx="16287350" cy="1216131"/>
          </a:xfrm>
        </p:spPr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1000125" y="3113323"/>
            <a:ext cx="16287750" cy="4926269"/>
          </a:xfrm>
        </p:spPr>
        <p:txBody>
          <a:bodyPr/>
          <a:lstStyle/>
          <a:p>
            <a:r>
              <a:rPr lang="pt-BR" dirty="0"/>
              <a:t>Dr Hart não ter conflito de interesse a declarar</a:t>
            </a:r>
          </a:p>
          <a:p>
            <a:pPr>
              <a:lnSpc>
                <a:spcPts val="4000"/>
              </a:lnSpc>
            </a:pPr>
            <a:endParaRPr lang="pt-BR" sz="3000" dirty="0"/>
          </a:p>
          <a:p>
            <a:pPr>
              <a:lnSpc>
                <a:spcPts val="4000"/>
              </a:lnSpc>
            </a:pPr>
            <a:r>
              <a:rPr lang="pt-BR" sz="2600" dirty="0"/>
              <a:t>Exigência da RDC Nº 96/08 da ANVISA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74" y="1690912"/>
            <a:ext cx="6522253" cy="5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3">
            <a:extLst>
              <a:ext uri="{FF2B5EF4-FFF2-40B4-BE49-F238E27FC236}">
                <a16:creationId xmlns:a16="http://schemas.microsoft.com/office/drawing/2014/main" id="{857CCBCB-B782-4498-A8E6-0795A18A43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1">
            <a:extLst>
              <a:ext uri="{FF2B5EF4-FFF2-40B4-BE49-F238E27FC236}">
                <a16:creationId xmlns:a16="http://schemas.microsoft.com/office/drawing/2014/main" id="{98F76697-8F1B-4EB8-9EB6-3F46298266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1">
            <a:extLst>
              <a:ext uri="{FF2B5EF4-FFF2-40B4-BE49-F238E27FC236}">
                <a16:creationId xmlns:a16="http://schemas.microsoft.com/office/drawing/2014/main" id="{BF32D7AB-C72F-47C3-A1F0-990722CB4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Title 1">
            <a:extLst>
              <a:ext uri="{FF2B5EF4-FFF2-40B4-BE49-F238E27FC236}">
                <a16:creationId xmlns:a16="http://schemas.microsoft.com/office/drawing/2014/main" id="{0F8CA63C-9CE3-47EC-B0FC-B1BEAA6B37D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>
                <a:latin typeface="Calibri" panose="020F0502020204030204" pitchFamily="34" charset="0"/>
              </a:rPr>
              <a:t>Additional Clinical Information</a:t>
            </a:r>
          </a:p>
        </p:txBody>
      </p:sp>
      <p:sp>
        <p:nvSpPr>
          <p:cNvPr id="189443" name="Content Placeholder 2">
            <a:extLst>
              <a:ext uri="{FF2B5EF4-FFF2-40B4-BE49-F238E27FC236}">
                <a16:creationId xmlns:a16="http://schemas.microsoft.com/office/drawing/2014/main" id="{BE0B797D-4A01-48F7-903E-70D4A734E7E9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781050" y="2744001"/>
            <a:ext cx="16725900" cy="5240271"/>
          </a:xfrm>
        </p:spPr>
        <p:txBody>
          <a:bodyPr/>
          <a:lstStyle/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5400" dirty="0">
                <a:latin typeface="Calibri" panose="020F0502020204030204" pitchFamily="34" charset="0"/>
              </a:rPr>
              <a:t>Started </a:t>
            </a:r>
            <a:r>
              <a:rPr lang="en-US" altLang="en-US" sz="5400" dirty="0">
                <a:solidFill>
                  <a:srgbClr val="FF0000"/>
                </a:solidFill>
                <a:latin typeface="Calibri" panose="020F0502020204030204" pitchFamily="34" charset="0"/>
              </a:rPr>
              <a:t>minocycline</a:t>
            </a:r>
            <a:r>
              <a:rPr lang="en-US" altLang="en-US" sz="5400" dirty="0">
                <a:latin typeface="Calibri" panose="020F0502020204030204" pitchFamily="34" charset="0"/>
              </a:rPr>
              <a:t> one year ago for acne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5400" dirty="0">
                <a:latin typeface="Calibri" panose="020F0502020204030204" pitchFamily="34" charset="0"/>
              </a:rPr>
              <a:t>Minocycline now stopped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5400" dirty="0">
                <a:latin typeface="Calibri" panose="020F0502020204030204" pitchFamily="34" charset="0"/>
              </a:rPr>
              <a:t>Started on Budesonide and azathioprine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5400" dirty="0">
                <a:latin typeface="Calibri" panose="020F0502020204030204" pitchFamily="34" charset="0"/>
              </a:rPr>
              <a:t>After 3 weeks: TB = 2.7, AST = 100, ALT = 160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5400" dirty="0">
                <a:latin typeface="Calibri" panose="020F0502020204030204" pitchFamily="34" charset="0"/>
              </a:rPr>
              <a:t>Budesonide tapered off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5400" dirty="0">
                <a:latin typeface="Calibri" panose="020F0502020204030204" pitchFamily="34" charset="0"/>
              </a:rPr>
              <a:t>Labs normal at 6 months on 125 mg azathioprine 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5400" dirty="0">
                <a:latin typeface="Calibri" panose="020F0502020204030204" pitchFamily="34" charset="0"/>
              </a:rPr>
              <a:t>Azathioprine stopped --- no recurrence</a:t>
            </a:r>
          </a:p>
          <a:p>
            <a:pPr marL="457200" indent="-457200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endParaRPr lang="en-US" altLang="en-US" sz="54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63B52-B2FF-4FBA-9F4E-C626091465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0531F5-3D12-424A-90E4-B69ABF586F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7CEFB4-3271-4CAD-966C-D3CB8B8D2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34122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4AD127-BCD4-46B2-B0A7-0564A1B9E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6398" y="1168378"/>
            <a:ext cx="7672039" cy="5798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2D0839-D50D-46C3-8760-FFF9B11ED8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525"/>
          <a:stretch/>
        </p:blipFill>
        <p:spPr>
          <a:xfrm>
            <a:off x="0" y="3407162"/>
            <a:ext cx="18288000" cy="691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710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63B52-B2FF-4FBA-9F4E-C626091465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0531F5-3D12-424A-90E4-B69ABF586F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7CEFB4-3271-4CAD-966C-D3CB8B8D2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34122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4AD127-BCD4-46B2-B0A7-0564A1B9E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6398" y="1168378"/>
            <a:ext cx="7672039" cy="5798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832EFB-AC3D-4FBE-951E-9A1204C1C9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071"/>
          <a:stretch/>
        </p:blipFill>
        <p:spPr>
          <a:xfrm>
            <a:off x="-52348" y="3311635"/>
            <a:ext cx="18340348" cy="6975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3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43D7C-3F7B-4E8B-8694-84DCA94D62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B0651-4A6A-476C-A37A-A680E534C8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CBFC94-5BEF-4ADA-B446-01CFFF700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270"/>
            <a:ext cx="18288000" cy="101364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B6F226-8C53-49B6-B272-5143E6B9F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8996" y="362484"/>
            <a:ext cx="6066263" cy="32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50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BEE85AB-1CB2-4026-A3A3-085C7928CD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2156076" cy="1216131"/>
          </a:xfrm>
        </p:spPr>
        <p:txBody>
          <a:bodyPr/>
          <a:lstStyle/>
          <a:p>
            <a:r>
              <a:rPr lang="en-US" sz="6000" dirty="0"/>
              <a:t>Drug induced AIH versus </a:t>
            </a:r>
            <a:r>
              <a:rPr lang="en-US" sz="6000" i="1" dirty="0"/>
              <a:t>de novo </a:t>
            </a:r>
            <a:r>
              <a:rPr lang="en-US" sz="6000" dirty="0"/>
              <a:t>AIH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687708-2EA6-44E7-8558-CE2871EC28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49" y="2336038"/>
            <a:ext cx="7371813" cy="2493539"/>
          </a:xfrm>
          <a:ln>
            <a:solidFill>
              <a:schemeClr val="accent6"/>
            </a:solidFill>
          </a:ln>
        </p:spPr>
        <p:txBody>
          <a:bodyPr/>
          <a:lstStyle/>
          <a:p>
            <a:pPr algn="ctr"/>
            <a:r>
              <a:rPr lang="en-US" b="1" dirty="0"/>
              <a:t>Suggestive of DI-AIH</a:t>
            </a:r>
          </a:p>
          <a:p>
            <a:pPr marL="457200" indent="-457200">
              <a:buClr>
                <a:schemeClr val="accent6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Prolonged use of a typical medication</a:t>
            </a:r>
          </a:p>
          <a:p>
            <a:pPr marL="457200" indent="-457200">
              <a:buClr>
                <a:schemeClr val="accent6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Incomplete response to steroid treatment*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F9064D00-C006-49B0-BB55-423CA97728CA}"/>
              </a:ext>
            </a:extLst>
          </p:cNvPr>
          <p:cNvSpPr txBox="1">
            <a:spLocks/>
          </p:cNvSpPr>
          <p:nvPr/>
        </p:nvSpPr>
        <p:spPr>
          <a:xfrm>
            <a:off x="9067210" y="2336037"/>
            <a:ext cx="7371812" cy="2493539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/>
          <a:lstStyle>
            <a:lvl1pPr marL="0" indent="0" algn="l" defTabSz="1371600" rtl="0" eaLnBrk="1" latinLnBrk="0" hangingPunct="1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Suggestive of </a:t>
            </a:r>
            <a:r>
              <a:rPr lang="en-US" b="1" i="1" dirty="0"/>
              <a:t>de novo </a:t>
            </a:r>
            <a:r>
              <a:rPr lang="en-US" b="1" dirty="0"/>
              <a:t>AIH</a:t>
            </a:r>
          </a:p>
          <a:p>
            <a:pPr marL="457200" indent="-457200">
              <a:buClr>
                <a:schemeClr val="accent6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Very brisk interface activity </a:t>
            </a:r>
          </a:p>
          <a:p>
            <a:pPr marL="457200" indent="-457200">
              <a:buClr>
                <a:schemeClr val="accent6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Significant fibrosis at presentation </a:t>
            </a:r>
          </a:p>
          <a:p>
            <a:endParaRPr lang="en-US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F2A314F4-921D-4EEC-BACC-1244C2AA3347}"/>
              </a:ext>
            </a:extLst>
          </p:cNvPr>
          <p:cNvSpPr txBox="1">
            <a:spLocks/>
          </p:cNvSpPr>
          <p:nvPr/>
        </p:nvSpPr>
        <p:spPr>
          <a:xfrm>
            <a:off x="5067033" y="5457424"/>
            <a:ext cx="7371812" cy="2493539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/>
          <a:lstStyle>
            <a:lvl1pPr marL="0" indent="0" algn="l" defTabSz="1371600" rtl="0" eaLnBrk="1" latinLnBrk="0" hangingPunct="1">
              <a:lnSpc>
                <a:spcPts val="3600"/>
              </a:lnSpc>
              <a:spcBef>
                <a:spcPts val="2400"/>
              </a:spcBef>
              <a:buFont typeface="Arial" panose="020B0604020202020204" pitchFamily="34" charset="0"/>
              <a:buNone/>
              <a:defRPr sz="3000" kern="1200">
                <a:solidFill>
                  <a:srgbClr val="565755"/>
                </a:solidFill>
                <a:latin typeface="+mn-lt"/>
                <a:ea typeface="+mn-ea"/>
                <a:cs typeface="+mn-cs"/>
              </a:defRPr>
            </a:lvl1pPr>
            <a:lvl2pPr marL="6858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3716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0574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200" indent="0" algn="ctr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7719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4577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1435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829300" indent="-342900" algn="l" defTabSz="13716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/>
              <a:t>Not Helpful in the Distinction</a:t>
            </a:r>
          </a:p>
          <a:p>
            <a:pPr marL="457200" indent="-457200">
              <a:buClr>
                <a:schemeClr val="accent6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Significant component of eosinophils</a:t>
            </a:r>
          </a:p>
          <a:p>
            <a:pPr marL="457200" indent="-457200">
              <a:buClr>
                <a:schemeClr val="accent6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dirty="0"/>
              <a:t>Centrilobular necroinflammatory activity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163A14-3C6A-400F-BDF2-4D0225975798}"/>
              </a:ext>
            </a:extLst>
          </p:cNvPr>
          <p:cNvSpPr txBox="1"/>
          <p:nvPr/>
        </p:nvSpPr>
        <p:spPr>
          <a:xfrm>
            <a:off x="463640" y="9053848"/>
            <a:ext cx="7273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* Also consider Wilson disease in a patient &lt; 50 years old</a:t>
            </a:r>
          </a:p>
        </p:txBody>
      </p:sp>
    </p:spTree>
    <p:extLst>
      <p:ext uri="{BB962C8B-B14F-4D97-AF65-F5344CB8AC3E}">
        <p14:creationId xmlns:p14="http://schemas.microsoft.com/office/powerpoint/2010/main" val="1197934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obrigado(A)!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18" y="6057900"/>
            <a:ext cx="7859964" cy="62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126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30487" y="33212"/>
            <a:ext cx="11665975" cy="1216131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5400" dirty="0"/>
              <a:t>Autoimmune Hepatitis:</a:t>
            </a:r>
            <a:br>
              <a:rPr lang="en-US" sz="5400" dirty="0"/>
            </a:br>
            <a:r>
              <a:rPr lang="en-US" sz="4400" dirty="0"/>
              <a:t>Clinical &amp; Laboratory Features</a:t>
            </a:r>
            <a:endParaRPr lang="pt-BR" sz="44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5" name="Espaço Reservado para Texto 7">
            <a:extLst>
              <a:ext uri="{FF2B5EF4-FFF2-40B4-BE49-F238E27FC236}">
                <a16:creationId xmlns:a16="http://schemas.microsoft.com/office/drawing/2014/main" id="{B6DF4177-3A45-4BEE-AABC-450A4342FD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9150" y="2336801"/>
            <a:ext cx="16725900" cy="5120068"/>
          </a:xfrm>
        </p:spPr>
        <p:txBody>
          <a:bodyPr/>
          <a:lstStyle/>
          <a:p>
            <a:pPr marL="685800" marR="0" lvl="0" indent="-685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Female gender; other autoimmune conditions</a:t>
            </a:r>
          </a:p>
          <a:p>
            <a:pPr marL="685800" marR="0" lvl="0" indent="-685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Serum hypergammaglobulinemia </a:t>
            </a: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[5%*]</a:t>
            </a:r>
          </a:p>
          <a:p>
            <a:pPr marL="685800" marR="0" lvl="0" indent="-6858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Serum autoantibodies (low titer in children): </a:t>
            </a:r>
          </a:p>
          <a:p>
            <a:pPr marL="952500" marR="0" lvl="1" indent="-5715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antinuclear antibody (ANA) [15-24%*]</a:t>
            </a:r>
          </a:p>
          <a:p>
            <a:pPr marL="952500" marR="0" lvl="1" indent="-5715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anti-smooth muscle antibody (ASMA) [up to 42%*]</a:t>
            </a:r>
          </a:p>
          <a:p>
            <a:pPr marL="952500" marR="0" lvl="1" indent="-5715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4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</a:rPr>
              <a:t>anti-liver kidney microsomal (LKM-1) antibody [1%*]</a:t>
            </a:r>
          </a:p>
          <a:p>
            <a:pPr marL="457200" indent="-457200">
              <a:buClr>
                <a:schemeClr val="accent6"/>
              </a:buClr>
              <a:buFont typeface="Arial" panose="020B0604020202020204" pitchFamily="34" charset="0"/>
              <a:buChar char="•"/>
            </a:pPr>
            <a:endParaRPr lang="pt-BR" sz="3200" dirty="0">
              <a:solidFill>
                <a:schemeClr val="tx1"/>
              </a:solidFill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0EBD203-94BD-46D3-BF1F-6CDF12D2B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9871" y="8544327"/>
            <a:ext cx="13545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3600" b="1" dirty="0"/>
              <a:t>* [Prevalence in normal populations] (J Hepatol 2019; 70:1222-61.) </a:t>
            </a:r>
          </a:p>
        </p:txBody>
      </p:sp>
    </p:spTree>
    <p:extLst>
      <p:ext uri="{BB962C8B-B14F-4D97-AF65-F5344CB8AC3E}">
        <p14:creationId xmlns:p14="http://schemas.microsoft.com/office/powerpoint/2010/main" val="267814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7456" y="150690"/>
            <a:ext cx="11665975" cy="10212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pt-BR" sz="4400" dirty="0"/>
              <a:t>Autoimmune Hepatitis: </a:t>
            </a:r>
            <a:br>
              <a:rPr lang="pt-BR" sz="4400" dirty="0"/>
            </a:br>
            <a:r>
              <a:rPr lang="pt-BR" sz="3600" dirty="0"/>
              <a:t>Histologic Features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3532E98B-41FA-8667-F5C3-EC18745A7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1050" y="1901123"/>
            <a:ext cx="8117530" cy="6265491"/>
          </a:xfrm>
        </p:spPr>
        <p:txBody>
          <a:bodyPr/>
          <a:lstStyle/>
          <a:p>
            <a:pPr marL="506413" marR="0" lvl="0" indent="-5064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Brisk interface and lobular 	necroinflammatory activity at 	presentation in most cases</a:t>
            </a:r>
          </a:p>
          <a:p>
            <a:pPr marL="506413" marR="0" lvl="0" indent="-5064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Plasma cells are prominent in most 	cases (85%)</a:t>
            </a:r>
          </a:p>
          <a:p>
            <a:pPr marL="506413" marR="0" lvl="0" indent="-5064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Centrilobular necroinflammatory 	activity can occur</a:t>
            </a:r>
          </a:p>
          <a:p>
            <a:pPr marL="506413" marR="0" lvl="0" indent="-5064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sz="3600" b="1" kern="0" dirty="0">
                <a:solidFill>
                  <a:schemeClr val="tx1"/>
                </a:solidFill>
                <a:latin typeface="Calibri" panose="020F0502020204030204" pitchFamily="34" charset="0"/>
              </a:rPr>
              <a:t>Grading does not influence treatment!</a:t>
            </a:r>
          </a:p>
          <a:p>
            <a:pPr marL="506413" marR="0" lvl="0" indent="-506413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6">
                  <a:lumMod val="75000"/>
                </a:schemeClr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sz="36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>
              <a:buClr>
                <a:schemeClr val="accent6">
                  <a:lumMod val="75000"/>
                </a:schemeClr>
              </a:buClr>
            </a:pPr>
            <a:endParaRPr lang="pt-BR" sz="4000" dirty="0">
              <a:solidFill>
                <a:schemeClr val="tx1"/>
              </a:solidFill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1520781-345B-40E2-8AE1-96A64F1DA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190" y="4584878"/>
            <a:ext cx="618331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792915F2-B6A2-4969-8431-585218E0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6"/>
          <a:stretch>
            <a:fillRect/>
          </a:stretch>
        </p:blipFill>
        <p:spPr bwMode="auto">
          <a:xfrm>
            <a:off x="9389421" y="2244238"/>
            <a:ext cx="6960849" cy="2174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C0E61DF0-881C-4136-B2F0-108B3095D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8707" y="2966109"/>
            <a:ext cx="29622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5411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0272556A-C909-46FD-82EF-8D789D771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International Autoimmune Group Revised Criteria for Diagnosis of AIH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8DEB3634-07C2-4276-8CFB-CDA4233C45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2400301"/>
            <a:ext cx="8140700" cy="6788150"/>
          </a:xfrm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000" b="1"/>
              <a:t>Gender:					Score</a:t>
            </a:r>
          </a:p>
          <a:p>
            <a:pPr lvl="1" eaLnBrk="1" hangingPunct="1"/>
            <a:r>
              <a:rPr lang="en-US" altLang="en-US" sz="3000" b="1"/>
              <a:t>Male 				          0</a:t>
            </a:r>
          </a:p>
          <a:p>
            <a:pPr lvl="1" eaLnBrk="1" hangingPunct="1"/>
            <a:r>
              <a:rPr lang="en-US" altLang="en-US" sz="3000" b="1"/>
              <a:t>Female       				+2</a:t>
            </a:r>
          </a:p>
          <a:p>
            <a:pPr eaLnBrk="1" hangingPunct="1"/>
            <a:r>
              <a:rPr lang="en-US" altLang="en-US" sz="3000" b="1"/>
              <a:t>Serum biochemistry (AP:AST/ALT)</a:t>
            </a:r>
          </a:p>
          <a:p>
            <a:pPr lvl="1" eaLnBrk="1" hangingPunct="1"/>
            <a:r>
              <a:rPr lang="en-US" altLang="en-US" sz="3000" b="1"/>
              <a:t>&gt; 3.0					-2</a:t>
            </a:r>
          </a:p>
          <a:p>
            <a:pPr lvl="1" eaLnBrk="1" hangingPunct="1"/>
            <a:r>
              <a:rPr lang="en-US" altLang="en-US" sz="3000" b="1"/>
              <a:t>1.5-3.0			          0</a:t>
            </a:r>
          </a:p>
          <a:p>
            <a:pPr lvl="1" eaLnBrk="1" hangingPunct="1"/>
            <a:r>
              <a:rPr lang="en-US" altLang="en-US" sz="3000" b="1"/>
              <a:t>&lt;1.5					+2</a:t>
            </a:r>
          </a:p>
          <a:p>
            <a:pPr eaLnBrk="1" hangingPunct="1"/>
            <a:r>
              <a:rPr lang="en-US" altLang="en-US" sz="3000" b="1"/>
              <a:t>Total serum globulin or IgG</a:t>
            </a:r>
          </a:p>
          <a:p>
            <a:pPr lvl="1" eaLnBrk="1" hangingPunct="1"/>
            <a:r>
              <a:rPr lang="en-US" altLang="en-US" sz="3000" b="1"/>
              <a:t>&gt;2.0					+3</a:t>
            </a:r>
          </a:p>
          <a:p>
            <a:pPr lvl="1" eaLnBrk="1" hangingPunct="1"/>
            <a:r>
              <a:rPr lang="en-US" altLang="en-US" sz="3000" b="1"/>
              <a:t>1.5-2.0				+2</a:t>
            </a:r>
          </a:p>
          <a:p>
            <a:pPr lvl="1" eaLnBrk="1" hangingPunct="1"/>
            <a:r>
              <a:rPr lang="en-US" altLang="en-US" sz="3000" b="1"/>
              <a:t>1.0-1.5				+1</a:t>
            </a:r>
          </a:p>
          <a:p>
            <a:pPr lvl="1" eaLnBrk="1" hangingPunct="1"/>
            <a:r>
              <a:rPr lang="en-US" altLang="en-US" sz="3000" b="1"/>
              <a:t>&lt;1.0					  0</a:t>
            </a:r>
          </a:p>
          <a:p>
            <a:pPr eaLnBrk="1" hangingPunct="1"/>
            <a:endParaRPr lang="en-US" altLang="en-US" sz="3000" b="1"/>
          </a:p>
        </p:txBody>
      </p:sp>
      <p:sp>
        <p:nvSpPr>
          <p:cNvPr id="63492" name="TextBox 4">
            <a:extLst>
              <a:ext uri="{FF2B5EF4-FFF2-40B4-BE49-F238E27FC236}">
                <a16:creationId xmlns:a16="http://schemas.microsoft.com/office/drawing/2014/main" id="{8A043BAB-C474-4F13-9167-B4FFC819E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1" y="9471027"/>
            <a:ext cx="9928226" cy="52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52220" tIns="76100" rIns="152220" bIns="7610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400" b="1">
                <a:solidFill>
                  <a:srgbClr val="000000"/>
                </a:solidFill>
                <a:latin typeface="Arial" panose="020B0604020202020204" pitchFamily="34" charset="0"/>
              </a:rPr>
              <a:t>Alverez F et al. J Hepatology 1999; 31:929-38.</a:t>
            </a:r>
          </a:p>
        </p:txBody>
      </p:sp>
      <p:sp>
        <p:nvSpPr>
          <p:cNvPr id="63493" name="Rectangle 3">
            <a:extLst>
              <a:ext uri="{FF2B5EF4-FFF2-40B4-BE49-F238E27FC236}">
                <a16:creationId xmlns:a16="http://schemas.microsoft.com/office/drawing/2014/main" id="{25DF5A4E-A837-4E2E-90E8-A9FEEEEC1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3051" y="2400301"/>
            <a:ext cx="8210550" cy="6788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52220" tIns="76100" rIns="152220" bIns="76100"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685800" indent="-685800" defTabSz="914400" fontAlgn="base">
              <a:spcAft>
                <a:spcPct val="0"/>
              </a:spcAft>
            </a:pPr>
            <a:r>
              <a:rPr lang="en-US" altLang="en-US" sz="3000" b="1">
                <a:solidFill>
                  <a:srgbClr val="000000"/>
                </a:solidFill>
              </a:rPr>
              <a:t>Autoantibodies				       Score</a:t>
            </a:r>
          </a:p>
          <a:p>
            <a:pPr marL="1485900" lvl="1" indent="-571500" defTabSz="914400" fontAlgn="base">
              <a:spcAft>
                <a:spcPct val="0"/>
              </a:spcAft>
            </a:pPr>
            <a:r>
              <a:rPr lang="en-US" altLang="en-US" sz="3000" b="1">
                <a:solidFill>
                  <a:srgbClr val="000000"/>
                </a:solidFill>
              </a:rPr>
              <a:t>ANA, SMA, or LKM-1		</a:t>
            </a:r>
          </a:p>
          <a:p>
            <a:pPr marL="2286000" lvl="2" indent="-457200" defTabSz="914400" fontAlgn="base">
              <a:spcAft>
                <a:spcPct val="0"/>
              </a:spcAft>
            </a:pPr>
            <a:r>
              <a:rPr lang="en-US" altLang="en-US" sz="3000" b="1">
                <a:solidFill>
                  <a:srgbClr val="000000"/>
                </a:solidFill>
              </a:rPr>
              <a:t>&gt;1:80					+3</a:t>
            </a:r>
          </a:p>
          <a:p>
            <a:pPr marL="2286000" lvl="2" indent="-457200" defTabSz="914400" fontAlgn="base">
              <a:spcAft>
                <a:spcPct val="0"/>
              </a:spcAft>
            </a:pPr>
            <a:r>
              <a:rPr lang="en-US" altLang="en-US" sz="3000" b="1">
                <a:solidFill>
                  <a:srgbClr val="000000"/>
                </a:solidFill>
              </a:rPr>
              <a:t>1:80					+2</a:t>
            </a:r>
          </a:p>
          <a:p>
            <a:pPr marL="2286000" lvl="2" indent="-457200" defTabSz="914400" fontAlgn="base">
              <a:spcAft>
                <a:spcPct val="0"/>
              </a:spcAft>
            </a:pPr>
            <a:r>
              <a:rPr lang="en-US" altLang="en-US" sz="3000" b="1">
                <a:solidFill>
                  <a:srgbClr val="000000"/>
                </a:solidFill>
              </a:rPr>
              <a:t>1:40					+1</a:t>
            </a:r>
          </a:p>
          <a:p>
            <a:pPr marL="2286000" lvl="2" indent="-457200" defTabSz="914400" fontAlgn="base">
              <a:spcAft>
                <a:spcPct val="0"/>
              </a:spcAft>
            </a:pPr>
            <a:r>
              <a:rPr lang="en-US" altLang="en-US" sz="3000" b="1">
                <a:solidFill>
                  <a:srgbClr val="000000"/>
                </a:solidFill>
              </a:rPr>
              <a:t>&lt;1:40					  0</a:t>
            </a:r>
          </a:p>
          <a:p>
            <a:pPr marL="1485900" lvl="1" indent="-571500" defTabSz="914400" fontAlgn="base">
              <a:spcAft>
                <a:spcPct val="0"/>
              </a:spcAft>
            </a:pPr>
            <a:r>
              <a:rPr lang="en-US" altLang="en-US" sz="3000" b="1">
                <a:solidFill>
                  <a:srgbClr val="000000"/>
                </a:solidFill>
              </a:rPr>
              <a:t>AMA</a:t>
            </a:r>
          </a:p>
          <a:p>
            <a:pPr marL="2286000" lvl="2" indent="-457200" defTabSz="914400" fontAlgn="base">
              <a:spcAft>
                <a:spcPct val="0"/>
              </a:spcAft>
            </a:pPr>
            <a:r>
              <a:rPr lang="en-US" altLang="en-US" sz="3000" b="1">
                <a:solidFill>
                  <a:srgbClr val="000000"/>
                </a:solidFill>
              </a:rPr>
              <a:t>Positive				           -4</a:t>
            </a:r>
          </a:p>
          <a:p>
            <a:pPr marL="2286000" lvl="2" indent="-457200" defTabSz="914400" fontAlgn="base">
              <a:spcAft>
                <a:spcPct val="0"/>
              </a:spcAft>
            </a:pPr>
            <a:r>
              <a:rPr lang="en-US" altLang="en-US" sz="3000" b="1">
                <a:solidFill>
                  <a:srgbClr val="000000"/>
                </a:solidFill>
              </a:rPr>
              <a:t>Negative				  0</a:t>
            </a:r>
          </a:p>
          <a:p>
            <a:pPr marL="685800" indent="-685800" defTabSz="914400" fontAlgn="base">
              <a:spcAft>
                <a:spcPct val="0"/>
              </a:spcAft>
            </a:pPr>
            <a:r>
              <a:rPr lang="en-US" altLang="en-US" sz="3000" b="1">
                <a:solidFill>
                  <a:srgbClr val="000000"/>
                </a:solidFill>
              </a:rPr>
              <a:t>Viral Hepatitis Markers</a:t>
            </a:r>
          </a:p>
          <a:p>
            <a:pPr marL="1485900" lvl="1" indent="-571500" defTabSz="914400" fontAlgn="base">
              <a:spcAft>
                <a:spcPct val="0"/>
              </a:spcAft>
            </a:pPr>
            <a:r>
              <a:rPr lang="en-US" altLang="en-US" sz="3000" b="1">
                <a:solidFill>
                  <a:srgbClr val="000000"/>
                </a:solidFill>
              </a:rPr>
              <a:t>Negative					+3</a:t>
            </a:r>
          </a:p>
          <a:p>
            <a:pPr marL="1485900" lvl="1" indent="-571500" defTabSz="914400" fontAlgn="base">
              <a:spcAft>
                <a:spcPct val="0"/>
              </a:spcAft>
            </a:pPr>
            <a:r>
              <a:rPr lang="en-US" altLang="en-US" sz="3000" b="1">
                <a:solidFill>
                  <a:srgbClr val="000000"/>
                </a:solidFill>
              </a:rPr>
              <a:t>Positive					            -3</a:t>
            </a:r>
          </a:p>
          <a:p>
            <a:pPr marL="685800" indent="-685800" defTabSz="914400" fontAlgn="base">
              <a:spcAft>
                <a:spcPct val="0"/>
              </a:spcAft>
              <a:buNone/>
            </a:pPr>
            <a:endParaRPr lang="en-US" altLang="en-US" sz="3000"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B74FA3B1-5E09-4151-BA43-6AE447350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18288000" cy="952500"/>
          </a:xfrm>
        </p:spPr>
        <p:txBody>
          <a:bodyPr/>
          <a:lstStyle/>
          <a:p>
            <a:pPr eaLnBrk="1" hangingPunct="1"/>
            <a:r>
              <a:rPr lang="en-US" altLang="en-US" sz="4800" b="1"/>
              <a:t>International Autoimmune Group Revised Criteria for Diagnosis of AIH</a:t>
            </a:r>
          </a:p>
        </p:txBody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54A3EAFB-2208-4451-83C4-892EEF597D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333501"/>
            <a:ext cx="8397876" cy="6956426"/>
          </a:xfrm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 sz="3000" b="1"/>
              <a:t>Other etiological factors	      	     Score</a:t>
            </a:r>
          </a:p>
          <a:p>
            <a:pPr lvl="1" eaLnBrk="1" hangingPunct="1"/>
            <a:r>
              <a:rPr lang="en-US" altLang="en-US" sz="3000" b="1"/>
              <a:t>History of medication use			</a:t>
            </a:r>
          </a:p>
          <a:p>
            <a:pPr lvl="2" eaLnBrk="1" hangingPunct="1"/>
            <a:r>
              <a:rPr lang="en-US" altLang="en-US" sz="3000" b="1"/>
              <a:t>Yes					-4</a:t>
            </a:r>
          </a:p>
          <a:p>
            <a:pPr lvl="2" eaLnBrk="1" hangingPunct="1"/>
            <a:r>
              <a:rPr lang="en-US" altLang="en-US" sz="3000" b="1"/>
              <a:t>No					+1</a:t>
            </a:r>
          </a:p>
          <a:p>
            <a:pPr lvl="1" eaLnBrk="1" hangingPunct="1"/>
            <a:r>
              <a:rPr lang="en-US" altLang="en-US" sz="3000" b="1"/>
              <a:t>EtOH</a:t>
            </a:r>
          </a:p>
          <a:p>
            <a:pPr lvl="2" eaLnBrk="1" hangingPunct="1"/>
            <a:r>
              <a:rPr lang="en-US" altLang="en-US" sz="3000" b="1"/>
              <a:t>&lt;25 g/day				+2</a:t>
            </a:r>
          </a:p>
          <a:p>
            <a:pPr lvl="2" eaLnBrk="1" hangingPunct="1"/>
            <a:r>
              <a:rPr lang="en-US" altLang="en-US" sz="3000" b="1"/>
              <a:t>&gt;60 g/day				-2</a:t>
            </a:r>
          </a:p>
          <a:p>
            <a:pPr lvl="1" eaLnBrk="1" hangingPunct="1"/>
            <a:r>
              <a:rPr lang="en-US" altLang="en-US" sz="3000" b="1"/>
              <a:t>Genetics: HLA DR3 or DR4	+1</a:t>
            </a:r>
          </a:p>
          <a:p>
            <a:pPr lvl="1" eaLnBrk="1" hangingPunct="1"/>
            <a:r>
              <a:rPr lang="en-US" altLang="en-US" sz="3000" b="1"/>
              <a:t>Other autoimmune disease	+2</a:t>
            </a:r>
          </a:p>
          <a:p>
            <a:pPr lvl="1" eaLnBrk="1" hangingPunct="1"/>
            <a:r>
              <a:rPr lang="en-US" altLang="en-US" sz="3000" b="1"/>
              <a:t>Response to steroid therapy		</a:t>
            </a:r>
          </a:p>
          <a:p>
            <a:pPr lvl="2" eaLnBrk="1" hangingPunct="1"/>
            <a:r>
              <a:rPr lang="en-US" altLang="en-US" sz="3000" b="1"/>
              <a:t>Complete				+2</a:t>
            </a:r>
          </a:p>
          <a:p>
            <a:pPr lvl="2" eaLnBrk="1" hangingPunct="1"/>
            <a:r>
              <a:rPr lang="en-US" altLang="en-US" sz="3000" b="1"/>
              <a:t>Relapse upon taper		+3</a:t>
            </a:r>
          </a:p>
          <a:p>
            <a:pPr lvl="2" eaLnBrk="1" hangingPunct="1"/>
            <a:endParaRPr lang="en-US" altLang="en-US" sz="3000" b="1"/>
          </a:p>
          <a:p>
            <a:pPr lvl="1" eaLnBrk="1" hangingPunct="1"/>
            <a:endParaRPr lang="en-US" altLang="en-US" sz="3000" b="1"/>
          </a:p>
          <a:p>
            <a:pPr eaLnBrk="1" hangingPunct="1">
              <a:buFontTx/>
              <a:buNone/>
            </a:pPr>
            <a:endParaRPr lang="en-US" altLang="en-US" sz="3000" b="1"/>
          </a:p>
        </p:txBody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C3DE4070-528B-43B3-88CC-95F70C269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4801" y="1333501"/>
            <a:ext cx="8655050" cy="695642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52220" tIns="76100" rIns="152220" bIns="76100"/>
          <a:lstStyle>
            <a:lvl1pPr marL="342900" indent="-3429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685800" indent="-685800" defTabSz="914400" fontAlgn="base">
              <a:spcAft>
                <a:spcPct val="0"/>
              </a:spcAft>
            </a:pPr>
            <a:r>
              <a:rPr lang="en-US" altLang="en-US" sz="3000" b="1">
                <a:solidFill>
                  <a:srgbClr val="000000"/>
                </a:solidFill>
              </a:rPr>
              <a:t>Liver histology		                         Score</a:t>
            </a:r>
          </a:p>
          <a:p>
            <a:pPr marL="1485900" lvl="1" indent="-571500" defTabSz="914400" fontAlgn="base">
              <a:spcAft>
                <a:spcPct val="0"/>
              </a:spcAft>
            </a:pPr>
            <a:r>
              <a:rPr lang="en-US" altLang="en-US" sz="3000" b="1">
                <a:solidFill>
                  <a:srgbClr val="000000"/>
                </a:solidFill>
              </a:rPr>
              <a:t>Interface hepatitis 			       +3</a:t>
            </a:r>
          </a:p>
          <a:p>
            <a:pPr marL="1485900" lvl="1" indent="-571500" defTabSz="914400" fontAlgn="base">
              <a:spcAft>
                <a:spcPct val="0"/>
              </a:spcAft>
            </a:pPr>
            <a:r>
              <a:rPr lang="en-US" altLang="en-US" sz="3000" b="1">
                <a:solidFill>
                  <a:srgbClr val="000000"/>
                </a:solidFill>
              </a:rPr>
              <a:t>Predominant lympho-</a:t>
            </a:r>
          </a:p>
          <a:p>
            <a:pPr marL="1485900" lvl="1" indent="-571500" defTabSz="914400" fontAlgn="base">
              <a:spcAft>
                <a:spcPct val="0"/>
              </a:spcAft>
              <a:buNone/>
            </a:pPr>
            <a:r>
              <a:rPr lang="en-US" altLang="en-US" sz="3000" b="1">
                <a:solidFill>
                  <a:srgbClr val="000000"/>
                </a:solidFill>
              </a:rPr>
              <a:t>	plasmacytic infiltrate		       +1</a:t>
            </a:r>
          </a:p>
          <a:p>
            <a:pPr marL="1485900" lvl="1" indent="-571500" defTabSz="914400" fontAlgn="base">
              <a:spcAft>
                <a:spcPct val="0"/>
              </a:spcAft>
            </a:pPr>
            <a:r>
              <a:rPr lang="en-US" altLang="en-US" sz="3000" b="1">
                <a:solidFill>
                  <a:srgbClr val="000000"/>
                </a:solidFill>
              </a:rPr>
              <a:t>Rosetting of liver cells		       +1</a:t>
            </a:r>
          </a:p>
          <a:p>
            <a:pPr marL="1485900" lvl="1" indent="-571500" defTabSz="914400" fontAlgn="base">
              <a:spcAft>
                <a:spcPct val="0"/>
              </a:spcAft>
            </a:pPr>
            <a:r>
              <a:rPr lang="en-US" altLang="en-US" sz="3000" b="1">
                <a:solidFill>
                  <a:srgbClr val="000000"/>
                </a:solidFill>
              </a:rPr>
              <a:t>None of the above			       -5</a:t>
            </a:r>
          </a:p>
          <a:p>
            <a:pPr marL="1485900" lvl="1" indent="-571500" defTabSz="914400" fontAlgn="base">
              <a:spcAft>
                <a:spcPct val="0"/>
              </a:spcAft>
            </a:pPr>
            <a:r>
              <a:rPr lang="en-US" altLang="en-US" sz="3000" b="1">
                <a:solidFill>
                  <a:srgbClr val="000000"/>
                </a:solidFill>
              </a:rPr>
              <a:t>Biliary changes			       -3</a:t>
            </a:r>
          </a:p>
          <a:p>
            <a:pPr marL="1485900" lvl="1" indent="-571500" defTabSz="914400" fontAlgn="base">
              <a:spcAft>
                <a:spcPct val="0"/>
              </a:spcAft>
            </a:pPr>
            <a:r>
              <a:rPr lang="en-US" altLang="en-US" sz="3000" b="1">
                <a:solidFill>
                  <a:srgbClr val="000000"/>
                </a:solidFill>
              </a:rPr>
              <a:t>Other changes			       -3</a:t>
            </a:r>
          </a:p>
          <a:p>
            <a:pPr marL="1485900" lvl="1" indent="-571500" defTabSz="914400" fontAlgn="base">
              <a:spcAft>
                <a:spcPct val="0"/>
              </a:spcAft>
            </a:pPr>
            <a:endParaRPr lang="en-US" altLang="en-US" sz="3000" b="1">
              <a:solidFill>
                <a:srgbClr val="000000"/>
              </a:solidFill>
            </a:endParaRPr>
          </a:p>
          <a:p>
            <a:pPr marL="1485900" lvl="1" indent="-571500" defTabSz="914400" fontAlgn="base">
              <a:spcAft>
                <a:spcPct val="0"/>
              </a:spcAft>
            </a:pPr>
            <a:endParaRPr lang="en-US" altLang="en-US" sz="3000" b="1">
              <a:solidFill>
                <a:srgbClr val="000000"/>
              </a:solidFill>
            </a:endParaRPr>
          </a:p>
          <a:p>
            <a:pPr marL="685800" indent="-685800" defTabSz="914400" fontAlgn="base">
              <a:spcAft>
                <a:spcPct val="0"/>
              </a:spcAft>
            </a:pPr>
            <a:r>
              <a:rPr lang="en-US" altLang="en-US" sz="3000" b="1">
                <a:solidFill>
                  <a:srgbClr val="000000"/>
                </a:solidFill>
              </a:rPr>
              <a:t>Sero+ for atypical autoantibodies	      +2</a:t>
            </a:r>
          </a:p>
          <a:p>
            <a:pPr marL="685800" indent="-685800" defTabSz="914400" fontAlgn="base">
              <a:spcAft>
                <a:spcPct val="0"/>
              </a:spcAft>
            </a:pPr>
            <a:endParaRPr lang="en-US" altLang="en-US" sz="3000" b="1">
              <a:solidFill>
                <a:srgbClr val="000000"/>
              </a:solidFill>
            </a:endParaRPr>
          </a:p>
          <a:p>
            <a:pPr marL="685800" indent="-685800" defTabSz="914400" fontAlgn="base">
              <a:spcAft>
                <a:spcPct val="0"/>
              </a:spcAft>
            </a:pPr>
            <a:endParaRPr lang="en-US" altLang="en-US" sz="3000" b="1">
              <a:solidFill>
                <a:srgbClr val="000000"/>
              </a:solidFill>
            </a:endParaRPr>
          </a:p>
          <a:p>
            <a:pPr marL="685800" indent="-685800" defTabSz="914400" fontAlgn="base">
              <a:spcAft>
                <a:spcPct val="0"/>
              </a:spcAft>
              <a:buNone/>
            </a:pPr>
            <a:endParaRPr lang="en-US" altLang="en-US" sz="4600" b="1">
              <a:solidFill>
                <a:srgbClr val="000000"/>
              </a:solidFill>
            </a:endParaRPr>
          </a:p>
          <a:p>
            <a:pPr marL="1485900" lvl="1" indent="-571500" defTabSz="914400" fontAlgn="base">
              <a:spcAft>
                <a:spcPct val="0"/>
              </a:spcAft>
            </a:pPr>
            <a:endParaRPr lang="en-US" altLang="en-US" sz="5600" b="1">
              <a:solidFill>
                <a:srgbClr val="000000"/>
              </a:solidFill>
            </a:endParaRPr>
          </a:p>
          <a:p>
            <a:pPr marL="685800" indent="-685800" defTabSz="914400" fontAlgn="base">
              <a:spcAft>
                <a:spcPct val="0"/>
              </a:spcAft>
              <a:buNone/>
            </a:pPr>
            <a:endParaRPr lang="en-US" altLang="en-US" sz="3000" b="1">
              <a:solidFill>
                <a:srgbClr val="000000"/>
              </a:solidFill>
            </a:endParaRPr>
          </a:p>
        </p:txBody>
      </p:sp>
      <p:sp>
        <p:nvSpPr>
          <p:cNvPr id="65541" name="Text Box 6">
            <a:extLst>
              <a:ext uri="{FF2B5EF4-FFF2-40B4-BE49-F238E27FC236}">
                <a16:creationId xmlns:a16="http://schemas.microsoft.com/office/drawing/2014/main" id="{6148C6CF-FA37-4A77-8F0B-7001A2D07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2400" y="8588376"/>
            <a:ext cx="15544800" cy="1538681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52220" tIns="76100" rIns="152220" bIns="7610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>
                <a:solidFill>
                  <a:srgbClr val="000000"/>
                </a:solidFill>
              </a:rPr>
              <a:t>Scores:				Pre-</a:t>
            </a:r>
            <a:r>
              <a:rPr lang="en-US" altLang="en-US" sz="3000" b="1" dirty="0" err="1">
                <a:solidFill>
                  <a:srgbClr val="000000"/>
                </a:solidFill>
              </a:rPr>
              <a:t>tx</a:t>
            </a:r>
            <a:r>
              <a:rPr lang="en-US" altLang="en-US" sz="3000" b="1" dirty="0">
                <a:solidFill>
                  <a:srgbClr val="000000"/>
                </a:solidFill>
              </a:rPr>
              <a:t>				Post-</a:t>
            </a:r>
            <a:r>
              <a:rPr lang="en-US" altLang="en-US" sz="3000" b="1" dirty="0" err="1">
                <a:solidFill>
                  <a:srgbClr val="000000"/>
                </a:solidFill>
              </a:rPr>
              <a:t>tx</a:t>
            </a:r>
            <a:endParaRPr lang="en-US" altLang="en-US" sz="3000" b="1" dirty="0">
              <a:solidFill>
                <a:srgbClr val="00000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>
                <a:solidFill>
                  <a:srgbClr val="000000"/>
                </a:solidFill>
              </a:rPr>
              <a:t>Definite AIH:		   	&gt;15 pts				&gt;17 pts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>
                <a:solidFill>
                  <a:srgbClr val="000000"/>
                </a:solidFill>
              </a:rPr>
              <a:t>Probable AIH: 			10-15 pts 	         	                     12-17 pts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6000" b="1" dirty="0">
                <a:solidFill>
                  <a:schemeClr val="tx1"/>
                </a:solidFill>
                <a:latin typeface="Calibri" panose="020F0502020204030204" pitchFamily="34" charset="0"/>
              </a:rPr>
              <a:t>Clinical history</a:t>
            </a:r>
            <a:endParaRPr lang="pt-BR" sz="6000" dirty="0">
              <a:solidFill>
                <a:schemeClr val="tx1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BE7BCAA3-652C-482F-BC10-EF2A4499DE2C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819150" y="2336801"/>
            <a:ext cx="16725900" cy="5416282"/>
          </a:xfrm>
        </p:spPr>
        <p:txBody>
          <a:bodyPr/>
          <a:lstStyle/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400" b="1" dirty="0">
                <a:latin typeface="Calibri" panose="020F0502020204030204" pitchFamily="34" charset="0"/>
              </a:rPr>
              <a:t>37 year old </a:t>
            </a:r>
            <a:r>
              <a:rPr lang="en-US" altLang="en-US" sz="4400" b="1" dirty="0">
                <a:solidFill>
                  <a:srgbClr val="FF0000"/>
                </a:solidFill>
                <a:latin typeface="Calibri" panose="020F0502020204030204" pitchFamily="34" charset="0"/>
              </a:rPr>
              <a:t>female</a:t>
            </a:r>
            <a:r>
              <a:rPr lang="en-US" altLang="en-US" sz="4400" b="1" dirty="0">
                <a:latin typeface="Calibri" panose="020F0502020204030204" pitchFamily="34" charset="0"/>
              </a:rPr>
              <a:t> with </a:t>
            </a:r>
            <a:r>
              <a:rPr lang="en-US" altLang="en-US" sz="4400" b="1" dirty="0">
                <a:solidFill>
                  <a:srgbClr val="FF0000"/>
                </a:solidFill>
                <a:latin typeface="Calibri" panose="020F0502020204030204" pitchFamily="34" charset="0"/>
              </a:rPr>
              <a:t>SLE</a:t>
            </a:r>
            <a:r>
              <a:rPr lang="en-US" altLang="en-US" sz="4400" b="1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4400" b="1" dirty="0">
                <a:latin typeface="Calibri" panose="020F0502020204030204" pitchFamily="34" charset="0"/>
              </a:rPr>
              <a:t>presents with RUQ pain, nausea, fatigue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400" b="1" dirty="0">
                <a:latin typeface="Calibri" panose="020F0502020204030204" pitchFamily="34" charset="0"/>
              </a:rPr>
              <a:t>Developed jaundice and went to the ER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400" b="1" dirty="0">
                <a:latin typeface="Calibri" panose="020F0502020204030204" pitchFamily="34" charset="0"/>
              </a:rPr>
              <a:t>TB = 21.1</a:t>
            </a:r>
            <a:r>
              <a:rPr lang="en-US" altLang="en-US" sz="4400" b="1" dirty="0">
                <a:solidFill>
                  <a:srgbClr val="FF0000"/>
                </a:solidFill>
                <a:latin typeface="Calibri" panose="020F0502020204030204" pitchFamily="34" charset="0"/>
              </a:rPr>
              <a:t>, AST = 2879, ALT = 1939, </a:t>
            </a:r>
            <a:r>
              <a:rPr lang="en-US" altLang="en-US" sz="4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alk</a:t>
            </a:r>
            <a:r>
              <a:rPr lang="en-US" altLang="en-US" sz="4400" b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phos</a:t>
            </a:r>
            <a:r>
              <a:rPr lang="en-US" altLang="en-US" sz="4400" b="1" dirty="0">
                <a:solidFill>
                  <a:srgbClr val="FF0000"/>
                </a:solidFill>
                <a:latin typeface="Calibri" panose="020F0502020204030204" pitchFamily="34" charset="0"/>
              </a:rPr>
              <a:t> = 139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400" b="1" dirty="0">
                <a:solidFill>
                  <a:srgbClr val="FF0000"/>
                </a:solidFill>
                <a:latin typeface="Calibri" panose="020F0502020204030204" pitchFamily="34" charset="0"/>
              </a:rPr>
              <a:t>No medications; no significant alcohol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400" b="1" dirty="0">
                <a:solidFill>
                  <a:srgbClr val="FF0000"/>
                </a:solidFill>
                <a:latin typeface="Calibri" panose="020F0502020204030204" pitchFamily="34" charset="0"/>
              </a:rPr>
              <a:t>ANA = 1:2560; + anti-SMA; gamma-globulin = 3.34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400" b="1" dirty="0">
                <a:latin typeface="Calibri" panose="020F0502020204030204" pitchFamily="34" charset="0"/>
              </a:rPr>
              <a:t>HAV, HBV and HCV </a:t>
            </a:r>
            <a:r>
              <a:rPr lang="en-US" altLang="en-US" sz="4400" b="1" dirty="0">
                <a:solidFill>
                  <a:srgbClr val="FF0000"/>
                </a:solidFill>
                <a:latin typeface="Calibri" panose="020F0502020204030204" pitchFamily="34" charset="0"/>
              </a:rPr>
              <a:t>negative</a:t>
            </a:r>
          </a:p>
          <a:p>
            <a:pPr marL="342900" indent="-342900" eaLnBrk="1" hangingPunct="1">
              <a:buClr>
                <a:schemeClr val="accent6">
                  <a:lumMod val="75000"/>
                </a:schemeClr>
              </a:buClr>
              <a:buSzPct val="125000"/>
              <a:buFont typeface="Arial" panose="020B0604020202020204" pitchFamily="34" charset="0"/>
              <a:buChar char="•"/>
            </a:pPr>
            <a:r>
              <a:rPr lang="en-US" altLang="en-US" sz="4400" b="1" dirty="0">
                <a:latin typeface="Calibri" panose="020F0502020204030204" pitchFamily="34" charset="0"/>
              </a:rPr>
              <a:t>Admitted and liver biopsy performed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E9DAD24F-3C2B-469D-90BF-B9990F8E2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5510" y="1797751"/>
            <a:ext cx="546945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FF0000"/>
                </a:solidFill>
              </a:rPr>
              <a:t>+2</a:t>
            </a:r>
          </a:p>
        </p:txBody>
      </p:sp>
      <p:sp>
        <p:nvSpPr>
          <p:cNvPr id="12" name="TextBox 1">
            <a:extLst>
              <a:ext uri="{FF2B5EF4-FFF2-40B4-BE49-F238E27FC236}">
                <a16:creationId xmlns:a16="http://schemas.microsoft.com/office/drawing/2014/main" id="{74BED7F8-609E-4B3B-82E5-85A86C1E26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2492" y="1776944"/>
            <a:ext cx="546945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>
                <a:solidFill>
                  <a:srgbClr val="FF0000"/>
                </a:solidFill>
              </a:rPr>
              <a:t>+2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C86F6B52-9824-4C9D-9588-F638D12D37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9933" y="3830467"/>
            <a:ext cx="546945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+2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083CB350-C8A8-441F-89F7-60CE8DA110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186" y="4515770"/>
            <a:ext cx="546945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+1</a:t>
            </a: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FAEB9087-D55C-4EA9-8C73-BF7E041B3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12946" y="4515770"/>
            <a:ext cx="546945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+1</a:t>
            </a: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736135BC-6029-4674-89F7-A1CC7E6A0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33405" y="5324133"/>
            <a:ext cx="546945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+3</a:t>
            </a:r>
          </a:p>
        </p:txBody>
      </p:sp>
      <p:sp>
        <p:nvSpPr>
          <p:cNvPr id="17" name="TextBox 1">
            <a:extLst>
              <a:ext uri="{FF2B5EF4-FFF2-40B4-BE49-F238E27FC236}">
                <a16:creationId xmlns:a16="http://schemas.microsoft.com/office/drawing/2014/main" id="{8A37392B-85B6-4A89-A2ED-FE8ED28130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7475" y="6122906"/>
            <a:ext cx="546945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+3</a:t>
            </a:r>
          </a:p>
        </p:txBody>
      </p:sp>
      <p:sp>
        <p:nvSpPr>
          <p:cNvPr id="18" name="TextBox 1">
            <a:extLst>
              <a:ext uri="{FF2B5EF4-FFF2-40B4-BE49-F238E27FC236}">
                <a16:creationId xmlns:a16="http://schemas.microsoft.com/office/drawing/2014/main" id="{3F62E1D0-1ED0-4BF5-A46D-073755074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5521" y="6857002"/>
            <a:ext cx="530915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800" b="1" dirty="0">
                <a:solidFill>
                  <a:srgbClr val="FF0000"/>
                </a:solidFill>
              </a:rPr>
              <a:t>+?</a:t>
            </a: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DA2385B4-4808-40A4-849F-C6347F714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9217" y="8094777"/>
            <a:ext cx="15544800" cy="1538681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52220" tIns="76100" rIns="152220" bIns="76100">
            <a:spAutoFit/>
          </a:bodyPr>
          <a:lstStyle>
            <a:lvl1pPr defTabSz="457200">
              <a:spcBef>
                <a:spcPct val="20000"/>
              </a:spcBef>
              <a:buFont typeface="Arial" panose="020B0604020202020204" pitchFamily="34" charset="0"/>
              <a:buChar char="•"/>
              <a:defRPr sz="2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37931725" indent="-37474525" defTabSz="457200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Font typeface="Arial" panose="020B0604020202020204" pitchFamily="34" charset="0"/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7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>
                <a:solidFill>
                  <a:srgbClr val="000000"/>
                </a:solidFill>
              </a:rPr>
              <a:t>Scores:				Pre-</a:t>
            </a:r>
            <a:r>
              <a:rPr lang="en-US" altLang="en-US" sz="3000" b="1" dirty="0" err="1">
                <a:solidFill>
                  <a:srgbClr val="000000"/>
                </a:solidFill>
              </a:rPr>
              <a:t>tx</a:t>
            </a:r>
            <a:r>
              <a:rPr lang="en-US" altLang="en-US" sz="3000" b="1" dirty="0">
                <a:solidFill>
                  <a:srgbClr val="000000"/>
                </a:solidFill>
              </a:rPr>
              <a:t>				Post-</a:t>
            </a:r>
            <a:r>
              <a:rPr lang="en-US" altLang="en-US" sz="3000" b="1" dirty="0" err="1">
                <a:solidFill>
                  <a:srgbClr val="000000"/>
                </a:solidFill>
              </a:rPr>
              <a:t>tx</a:t>
            </a:r>
            <a:endParaRPr lang="en-US" altLang="en-US" sz="3000" b="1" dirty="0">
              <a:solidFill>
                <a:srgbClr val="000000"/>
              </a:solidFill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>
                <a:solidFill>
                  <a:srgbClr val="000000"/>
                </a:solidFill>
              </a:rPr>
              <a:t>Definite AIH:		   	&gt;15 pts				&gt;17 pts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000" b="1" dirty="0">
                <a:solidFill>
                  <a:srgbClr val="000000"/>
                </a:solidFill>
              </a:rPr>
              <a:t>Probable AIH: 			10-15 pts 	         	                      12-17 pts</a:t>
            </a:r>
          </a:p>
        </p:txBody>
      </p:sp>
    </p:spTree>
    <p:extLst>
      <p:ext uri="{BB962C8B-B14F-4D97-AF65-F5344CB8AC3E}">
        <p14:creationId xmlns:p14="http://schemas.microsoft.com/office/powerpoint/2010/main" val="238148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M:\Pathology\Dr. Hart\Medical Liver Photos\classic AIH 09-10283\portal tract lower 2.jpg">
            <a:extLst>
              <a:ext uri="{FF2B5EF4-FFF2-40B4-BE49-F238E27FC236}">
                <a16:creationId xmlns:a16="http://schemas.microsoft.com/office/drawing/2014/main" id="{1F5EC584-B7DA-4285-872B-9F4EDBD83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Box 1">
            <a:extLst>
              <a:ext uri="{FF2B5EF4-FFF2-40B4-BE49-F238E27FC236}">
                <a16:creationId xmlns:a16="http://schemas.microsoft.com/office/drawing/2014/main" id="{859ABBE0-2B75-4F19-AB21-68C92A7F0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4301"/>
            <a:ext cx="18288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4000" dirty="0"/>
              <a:t>interface hepatitis with lymphoplasmacytic infiltrates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M:\Pathology\Dr. Hart\Medical Liver Photos\classic AIH 09-10283\portal tract lower.jpg">
            <a:extLst>
              <a:ext uri="{FF2B5EF4-FFF2-40B4-BE49-F238E27FC236}">
                <a16:creationId xmlns:a16="http://schemas.microsoft.com/office/drawing/2014/main" id="{90AEF22C-21DA-47FF-A74C-615D80DF0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6" y="0"/>
            <a:ext cx="18221324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Box 1">
            <a:extLst>
              <a:ext uri="{FF2B5EF4-FFF2-40B4-BE49-F238E27FC236}">
                <a16:creationId xmlns:a16="http://schemas.microsoft.com/office/drawing/2014/main" id="{2A6F07C0-5ED2-4A02-86AF-0BE4E1053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9363077"/>
            <a:ext cx="72596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/>
              <a:t>interface activity = +3; plasma cells +1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10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1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12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13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14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1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6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17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1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9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2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20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2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2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5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6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7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8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Props1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C842CB7E-1519-4A6D-8A59-AB0D277F7EEA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3C5A09BE-A599-42B0-9D62-59A72E25F70A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25BA1056-CFDF-4AF9-AC2A-699EFF3469C3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FC641727-A542-4B50-89B7-48E15488BC7B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1183EDAC-7FEC-4F68-9F33-5AE7405AB41B}">
  <ds:schemaRefs>
    <ds:schemaRef ds:uri="http://schemas.microsoft.com/VisualStudio/2011/storyboarding/control"/>
  </ds:schemaRefs>
</ds:datastoreItem>
</file>

<file path=customXml/itemProps20.xml><?xml version="1.0" encoding="utf-8"?>
<ds:datastoreItem xmlns:ds="http://schemas.openxmlformats.org/officeDocument/2006/customXml" ds:itemID="{64409CB1-79E8-4255-B6EF-4156EC6241EA}">
  <ds:schemaRefs>
    <ds:schemaRef ds:uri="http://schemas.microsoft.com/VisualStudio/2011/storyboarding/control"/>
  </ds:schemaRefs>
</ds:datastoreItem>
</file>

<file path=customXml/itemProps21.xml><?xml version="1.0" encoding="utf-8"?>
<ds:datastoreItem xmlns:ds="http://schemas.openxmlformats.org/officeDocument/2006/customXml" ds:itemID="{7AD2A8F4-A7E4-470C-A5DE-6D5632323B18}">
  <ds:schemaRefs>
    <ds:schemaRef ds:uri="http://schemas.microsoft.com/VisualStudio/2011/storyboarding/control"/>
  </ds:schemaRefs>
</ds:datastoreItem>
</file>

<file path=customXml/itemProps22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E407EDD1-F18D-4702-ABB2-BD11F26B9BDD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5E863CE9-3026-4E56-A554-3353EB6339DF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433</TotalTime>
  <Words>1193</Words>
  <Application>Microsoft Office PowerPoint</Application>
  <PresentationFormat>Custom</PresentationFormat>
  <Paragraphs>169</Paragraphs>
  <Slides>28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Bold</vt:lpstr>
      <vt:lpstr>Calibri Light</vt:lpstr>
      <vt:lpstr>Congresso de Patologia</vt:lpstr>
      <vt:lpstr>Office Theme</vt:lpstr>
      <vt:lpstr>Hepatite autoimune induzida por drogas</vt:lpstr>
      <vt:lpstr>Declaração de Conflito de Interesse</vt:lpstr>
      <vt:lpstr>Autoimmune Hepatitis: Clinical &amp; Laboratory Features</vt:lpstr>
      <vt:lpstr>Autoimmune Hepatitis:  Histologic Features</vt:lpstr>
      <vt:lpstr>International Autoimmune Group Revised Criteria for Diagnosis of AIH</vt:lpstr>
      <vt:lpstr>International Autoimmune Group Revised Criteria for Diagnosis of AIH</vt:lpstr>
      <vt:lpstr>Clinical history</vt:lpstr>
      <vt:lpstr>PowerPoint Presentation</vt:lpstr>
      <vt:lpstr>PowerPoint Presentation</vt:lpstr>
      <vt:lpstr>PowerPoint Presentation</vt:lpstr>
      <vt:lpstr>Simplified AIH Diagnostic Criteria</vt:lpstr>
      <vt:lpstr>Clinical History</vt:lpstr>
      <vt:lpstr>PowerPoint Presentation</vt:lpstr>
      <vt:lpstr>PowerPoint Presentation</vt:lpstr>
      <vt:lpstr>PowerPoint Presentation</vt:lpstr>
      <vt:lpstr>Drug Triggered AIH (immune mediated drug-induced liver injury, IM-DILI)</vt:lpstr>
      <vt:lpstr>Clinical History</vt:lpstr>
      <vt:lpstr>Clinical History</vt:lpstr>
      <vt:lpstr>Clinical Course</vt:lpstr>
      <vt:lpstr>PowerPoint Presentation</vt:lpstr>
      <vt:lpstr>PowerPoint Presentation</vt:lpstr>
      <vt:lpstr>PowerPoint Presentation</vt:lpstr>
      <vt:lpstr>Additional Clinical Information</vt:lpstr>
      <vt:lpstr>PowerPoint Presentation</vt:lpstr>
      <vt:lpstr>PowerPoint Presentation</vt:lpstr>
      <vt:lpstr>PowerPoint Presentation</vt:lpstr>
      <vt:lpstr>Drug induced AIH versus de novo AIH</vt:lpstr>
      <vt:lpstr>obrigado(A)!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Alexsander Verrone</dc:creator>
  <cp:lastModifiedBy>John Hart</cp:lastModifiedBy>
  <cp:revision>31</cp:revision>
  <cp:lastPrinted>2024-05-27T16:32:15Z</cp:lastPrinted>
  <dcterms:created xsi:type="dcterms:W3CDTF">2024-02-22T18:43:09Z</dcterms:created>
  <dcterms:modified xsi:type="dcterms:W3CDTF">2024-05-27T16:41:39Z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